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90" r:id="rId3"/>
    <p:sldId id="291" r:id="rId4"/>
    <p:sldId id="313" r:id="rId5"/>
    <p:sldId id="349" r:id="rId6"/>
    <p:sldId id="420" r:id="rId7"/>
    <p:sldId id="418" r:id="rId8"/>
    <p:sldId id="350" r:id="rId9"/>
    <p:sldId id="351" r:id="rId10"/>
    <p:sldId id="407" r:id="rId11"/>
    <p:sldId id="409" r:id="rId12"/>
    <p:sldId id="404" r:id="rId13"/>
    <p:sldId id="403" r:id="rId14"/>
    <p:sldId id="405" r:id="rId15"/>
    <p:sldId id="411" r:id="rId16"/>
    <p:sldId id="412" r:id="rId17"/>
    <p:sldId id="413" r:id="rId18"/>
    <p:sldId id="414" r:id="rId19"/>
    <p:sldId id="415" r:id="rId20"/>
    <p:sldId id="416" r:id="rId21"/>
    <p:sldId id="417" r:id="rId22"/>
    <p:sldId id="380" r:id="rId23"/>
    <p:sldId id="260"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9933"/>
    <a:srgbClr val="FF9900"/>
    <a:srgbClr val="FFFF66"/>
    <a:srgbClr val="FFFFCC"/>
    <a:srgbClr val="FFCC66"/>
    <a:srgbClr val="0000FF"/>
    <a:srgbClr val="CCFFFF"/>
    <a:srgbClr val="33CC3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506" autoAdjust="0"/>
    <p:restoredTop sz="75962" autoAdjust="0"/>
  </p:normalViewPr>
  <p:slideViewPr>
    <p:cSldViewPr snapToGrid="0" snapToObjects="1">
      <p:cViewPr varScale="1">
        <p:scale>
          <a:sx n="59" d="100"/>
          <a:sy n="59" d="100"/>
        </p:scale>
        <p:origin x="200" y="856"/>
      </p:cViewPr>
      <p:guideLst/>
    </p:cSldViewPr>
  </p:slideViewPr>
  <p:notesTextViewPr>
    <p:cViewPr>
      <p:scale>
        <a:sx n="100" d="100"/>
        <a:sy n="100" d="100"/>
      </p:scale>
      <p:origin x="0" y="0"/>
    </p:cViewPr>
  </p:notesTextViewPr>
  <p:sorterViewPr>
    <p:cViewPr>
      <p:scale>
        <a:sx n="160" d="100"/>
        <a:sy n="160" d="100"/>
      </p:scale>
      <p:origin x="0" y="0"/>
    </p:cViewPr>
  </p:sorterViewPr>
  <p:notesViewPr>
    <p:cSldViewPr snapToGrid="0" snapToObjects="1">
      <p:cViewPr varScale="1">
        <p:scale>
          <a:sx n="66" d="100"/>
          <a:sy n="66" d="100"/>
        </p:scale>
        <p:origin x="3062"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7/23/19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Academy Cloud Architecting covers the fundamentals of building IT infrastructure on Amazon Web Services, or AWS. The course is designed to teach solutions architects how to optimize the use of the AWS Cloud by understanding AWS services and how these services fit into cloud-based solutions. Because architectural solutions can differ depending on industry, type of applications, and size of business, this course emphasizes best practices for the AWS Cloud, and it recommends various design patterns to help you think through the process of architecting optimal IT solutions on AWS. It also presents case studies throughout the course, which showcase how some AWS customers have designed their infrastructures, and the strategies and services that they implemented. Finally, this course also provides opportunities to build a variety of infrastructures via a guided, hands-on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Module 4 is divided into five parts and a lab. In part 1, you learn about best practices for scaling. In part 2, you learn how to determine when you need to use scaling. Part 3 explores automatic scaling and its benefits. Part 3 includes Exercise 3, which gives you an opportunity to apply your knowledge of scaling to improve an example architecture. In part 4, you learn about scaling data stores, and part 5 discusses AWS Lambda and event-driven scaling. Finally, in the lab</a:t>
            </a:r>
            <a:r>
              <a:rPr lang="en-US" sz="1000" kern="1200" baseline="0" dirty="0">
                <a:solidFill>
                  <a:schemeClr val="tx1"/>
                </a:solidFill>
                <a:effectLst/>
                <a:latin typeface="Calibri" panose="020F0502020204030204" pitchFamily="34" charset="0"/>
                <a:ea typeface="+mn-ea"/>
                <a:cs typeface="+mn-cs"/>
              </a:rPr>
              <a:t> U</a:t>
            </a:r>
            <a:r>
              <a:rPr lang="en-US" sz="1000" kern="1200" dirty="0">
                <a:solidFill>
                  <a:schemeClr val="tx1"/>
                </a:solidFill>
                <a:effectLst/>
                <a:latin typeface="Calibri" panose="020F0502020204030204" pitchFamily="34" charset="0"/>
                <a:ea typeface="+mn-ea"/>
                <a:cs typeface="+mn-cs"/>
              </a:rPr>
              <a:t>sing Notifications to Trigger AWS Lambda, you gain hands-on experience creating an Amazon Simple Notification Service (Amazon SNS) topic as a notification target for Auto Scaling events and then create an AWS Lambda function that is invoked when it receives the Amazon SNS topic that an autoscaling event has occurred.</a:t>
            </a:r>
          </a:p>
        </p:txBody>
      </p:sp>
    </p:spTree>
    <p:extLst>
      <p:ext uri="{BB962C8B-B14F-4D97-AF65-F5344CB8AC3E}">
        <p14:creationId xmlns:p14="http://schemas.microsoft.com/office/powerpoint/2010/main" val="3830312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In Module 5, you will look at environments that are created manually. Design patterns for decoupling and the need for reducing the interdependencies between tiers are discussed. We’ll discover infrastructure as code on AWS. Next, you’ll group resources in a template. Best practices for using </a:t>
            </a:r>
            <a:r>
              <a:rPr lang="en-US" sz="1000" kern="1200" dirty="0" err="1">
                <a:solidFill>
                  <a:schemeClr val="tx1"/>
                </a:solidFill>
                <a:effectLst/>
                <a:latin typeface="Calibri" panose="020F0502020204030204" pitchFamily="34" charset="0"/>
                <a:ea typeface="+mn-ea"/>
                <a:cs typeface="+mn-cs"/>
              </a:rPr>
              <a:t>microservices</a:t>
            </a:r>
            <a:r>
              <a:rPr lang="en-US" sz="1000" kern="1200" dirty="0">
                <a:solidFill>
                  <a:schemeClr val="tx1"/>
                </a:solidFill>
                <a:effectLst/>
                <a:latin typeface="Calibri" panose="020F0502020204030204" pitchFamily="34" charset="0"/>
                <a:ea typeface="+mn-ea"/>
                <a:cs typeface="+mn-cs"/>
              </a:rPr>
              <a:t> and designing solutions with components are explained. Finally, you’ll gain insight into resources not supported by AWS CloudFormation. Complete this module with the lab where you will use AWS CloudFormation to deploy a VPC networking layer and deploy an application layer that references the networking layer. You will also explore templates with AWS CloudFormation Designer and delete a stack that has a Deletion Policy.</a:t>
            </a:r>
          </a:p>
        </p:txBody>
      </p:sp>
    </p:spTree>
    <p:extLst>
      <p:ext uri="{BB962C8B-B14F-4D97-AF65-F5344CB8AC3E}">
        <p14:creationId xmlns:p14="http://schemas.microsoft.com/office/powerpoint/2010/main" val="2667148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In parts 1 and 2 of Module 6, you will learn about the concept of loose coupling, and strategies for how to use loose coupling to improve your architecture. In part 3, you will learn how to communicate reliably between components. Part 4 addresses loose coupling with Amazon </a:t>
            </a:r>
            <a:r>
              <a:rPr lang="en-US" sz="1000" kern="1200" dirty="0" err="1">
                <a:solidFill>
                  <a:schemeClr val="tx1"/>
                </a:solidFill>
                <a:effectLst/>
                <a:latin typeface="Calibri" panose="020F0502020204030204" pitchFamily="34" charset="0"/>
                <a:ea typeface="+mn-ea"/>
                <a:cs typeface="+mn-cs"/>
              </a:rPr>
              <a:t>DynamoDB</a:t>
            </a:r>
            <a:r>
              <a:rPr lang="en-US" sz="1000" kern="1200" dirty="0">
                <a:solidFill>
                  <a:schemeClr val="tx1"/>
                </a:solidFill>
                <a:effectLst/>
                <a:latin typeface="Calibri" panose="020F0502020204030204" pitchFamily="34" charset="0"/>
                <a:ea typeface="+mn-ea"/>
                <a:cs typeface="+mn-cs"/>
              </a:rPr>
              <a:t>. In part 5, you will learn how to use Amazon API Gateway for loose coupling. Part 6 discusses creating </a:t>
            </a:r>
            <a:r>
              <a:rPr lang="en-US" sz="1000" kern="1200" dirty="0" err="1">
                <a:solidFill>
                  <a:schemeClr val="tx1"/>
                </a:solidFill>
                <a:effectLst/>
                <a:latin typeface="Calibri" panose="020F0502020204030204" pitchFamily="34" charset="0"/>
                <a:ea typeface="+mn-ea"/>
                <a:cs typeface="+mn-cs"/>
              </a:rPr>
              <a:t>serverless</a:t>
            </a:r>
            <a:r>
              <a:rPr lang="en-US" sz="1000" kern="1200" dirty="0">
                <a:solidFill>
                  <a:schemeClr val="tx1"/>
                </a:solidFill>
                <a:effectLst/>
                <a:latin typeface="Calibri" panose="020F0502020204030204" pitchFamily="34" charset="0"/>
                <a:ea typeface="+mn-ea"/>
                <a:cs typeface="+mn-cs"/>
              </a:rPr>
              <a:t> architectures with AWS Lambda. This module concludes with part 7, which covers several examples of several decoupling.</a:t>
            </a:r>
          </a:p>
        </p:txBody>
      </p:sp>
    </p:spTree>
    <p:extLst>
      <p:ext uri="{BB962C8B-B14F-4D97-AF65-F5344CB8AC3E}">
        <p14:creationId xmlns:p14="http://schemas.microsoft.com/office/powerpoint/2010/main" val="231043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of Module 7, you will learn how to store web-accessible content with Amazon S3. Part 2 review caching with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In part 3, you will explore the features of managing NoSQL databases. In part 4, you will learn how to store relational data in Amazon Relational Database Service, or Amazon RDS. You will conclude this module with a lab – Implementing a </a:t>
            </a:r>
            <a:r>
              <a:rPr lang="en-US" sz="1000" kern="1200" dirty="0" err="1">
                <a:solidFill>
                  <a:schemeClr val="tx1"/>
                </a:solidFill>
                <a:effectLst/>
                <a:latin typeface="Calibri" panose="020F0502020204030204" pitchFamily="34" charset="0"/>
                <a:ea typeface="+mn-ea"/>
                <a:cs typeface="+mn-cs"/>
              </a:rPr>
              <a:t>Serverless</a:t>
            </a:r>
            <a:r>
              <a:rPr lang="en-US" sz="1000" kern="1200" dirty="0">
                <a:solidFill>
                  <a:schemeClr val="tx1"/>
                </a:solidFill>
                <a:effectLst/>
                <a:latin typeface="Calibri" panose="020F0502020204030204" pitchFamily="34" charset="0"/>
                <a:ea typeface="+mn-ea"/>
                <a:cs typeface="+mn-cs"/>
              </a:rPr>
              <a:t> Architecture with AWS Managed Services and a Group Discussion that looks at building a scalable web application.</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Following Module 7, Project 1 is introduced.</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9761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Part 1 of Module 8 introduces you to the Well-Architected Framework. In part 2, you will learn about the five pillars of the Well-Architected Framework. Finally, in part 3, you will learn about the general design principles for the Well-Architected Framework.</a:t>
            </a:r>
          </a:p>
          <a:p>
            <a:endParaRPr lang="en-US" sz="100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To prepare for this module and the following modules, review the Well-Architected Framework whitepaper by going to the following page: https://d1.awsstatic.com/whitepapers/architecture/AWS_Well-Architected_Framework.pdf</a:t>
            </a:r>
          </a:p>
          <a:p>
            <a:endParaRPr lang="en-US" sz="1000" kern="1200" dirty="0">
              <a:solidFill>
                <a:schemeClr val="tx1"/>
              </a:solidFill>
              <a:effectLst/>
              <a:latin typeface="Calibri" panose="020F0502020204030204" pitchFamily="34" charset="0"/>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5094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baseline="0" dirty="0">
                <a:solidFill>
                  <a:schemeClr val="tx1"/>
                </a:solidFill>
                <a:effectLst/>
                <a:latin typeface="Calibri" panose="020F0502020204030204" pitchFamily="34" charset="0"/>
                <a:ea typeface="+mn-ea"/>
                <a:cs typeface="+mn-cs"/>
              </a:rPr>
              <a:t>In part 1 of Module 9, you will learn about the principles of the Well-Architected Framework Operational Excellence pillar. Part 2 identifies several ways to drive operational excellence. In part 3, you will consider a series of questions about the Operational Excellence pillar, and learn some best practices that are relevant to each question. </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48078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of Module 10, you will learn about the principles of the Well-Architected Framework Security pillar. Part 2 covers how to prevent common security exploits, and part 3 discusses how to secure data in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In part 4, you will learn about encrypting your data. In part 5, you will review best practices for authentication. This module concludes with a lab that introduces Amazon CloudFront.</a:t>
            </a:r>
          </a:p>
        </p:txBody>
      </p:sp>
    </p:spTree>
    <p:extLst>
      <p:ext uri="{BB962C8B-B14F-4D97-AF65-F5344CB8AC3E}">
        <p14:creationId xmlns:p14="http://schemas.microsoft.com/office/powerpoint/2010/main" val="164158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In part 1 of Module 11, you will learn about the principles of the Well-Architected Framework Reliability pillar. Part 2 discusses how to make your infrastructure more reliable. Next, you will work on an exercise to improve a sample architecture. Finally, Part 3 raises questions about reliability for you to consider, and provides some best practices that are relevant to each question. </a:t>
            </a:r>
            <a:endParaRPr lang="en-US" sz="1000" baseline="0" dirty="0">
              <a:latin typeface="Calibri" panose="020F0502020204030204" pitchFamily="34" charset="0"/>
            </a:endParaRPr>
          </a:p>
        </p:txBody>
      </p:sp>
    </p:spTree>
    <p:extLst>
      <p:ext uri="{BB962C8B-B14F-4D97-AF65-F5344CB8AC3E}">
        <p14:creationId xmlns:p14="http://schemas.microsoft.com/office/powerpoint/2010/main" val="1287560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of Module 12, you will learn about the principles of the Well-Architected Framework Performance pillar. Part 2 discusses ways to make your infrastructure perform more efficiently. In part 3, you will complete an exercise that focuses on improving a sample architecture. Finally, in part 4, you will review questions about performance, and learn about best practices that are relevant to each question.</a:t>
            </a:r>
          </a:p>
        </p:txBody>
      </p:sp>
    </p:spTree>
    <p:extLst>
      <p:ext uri="{BB962C8B-B14F-4D97-AF65-F5344CB8AC3E}">
        <p14:creationId xmlns:p14="http://schemas.microsoft.com/office/powerpoint/2010/main" val="260526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Part 1 of Module 13, you will learn about the principles of the Well-Architected Framework Cost Optimization pillar. Part 2 discusses how to optimize the cost of your infrastructure, and part 3 covers Dedicated Instances and Dedicated Hosts. In Part 4, you will learn about AWS Trusted Advisor, and how it can help you manage costs. Part 5 discusses how to optimize costs with caching, and part 6 explores several cost calculation tools. Finally, this module ends with an exercise to improve a sample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5747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This module lists the prerequisites for the course and it reviews the course objectives. It also provides an overview of the topics covered in each of the modules in the course.</a:t>
            </a:r>
          </a:p>
          <a:p>
            <a:endParaRPr lang="en-US" sz="1050" dirty="0"/>
          </a:p>
        </p:txBody>
      </p:sp>
    </p:spTree>
    <p:extLst>
      <p:ext uri="{BB962C8B-B14F-4D97-AF65-F5344CB8AC3E}">
        <p14:creationId xmlns:p14="http://schemas.microsoft.com/office/powerpoint/2010/main" val="158423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of Module 14, you will learn about the troubleshooting steps that you can take when you encounter common errors. In part 2, you will explore the various options for AWS Support that are available. </a:t>
            </a:r>
            <a:endParaRPr lang="en-US" sz="1000" kern="1200" baseline="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841899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Part 1 of Module 15 reviews several design patterns for high availability. In part 2, you will explore an example of stream processing. Part 3 reviews an example of sensor network data ingestion and processing. In part 4, you will learn about an example of an application backend. Finally, part 5 reviews an example of transcoding and serving video files. </a:t>
            </a:r>
            <a:endParaRPr lang="en-US" sz="1000" dirty="0">
              <a:latin typeface="Calibri" panose="020F0502020204030204" pitchFamily="34" charset="0"/>
            </a:endParaRPr>
          </a:p>
        </p:txBody>
      </p:sp>
    </p:spTree>
    <p:extLst>
      <p:ext uri="{BB962C8B-B14F-4D97-AF65-F5344CB8AC3E}">
        <p14:creationId xmlns:p14="http://schemas.microsoft.com/office/powerpoint/2010/main" val="392154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Up next, you will start with Unit 2 that guides you through how architects design their Amazon Web Services, or AWS, environments. It also establishes guidelines and patterns for selecting AWS Regions, Availability Zones, Multi-Accounts, Multi-VPCs, and subnet structures. These concepts are conveyed through a mixture of recommendations, best practices, design patterns, and questions meant to be used by architects to determine the full requirements of their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FE092397-0699-5249-96BB-FDA4CA85BF35}" type="slidenum">
              <a:rPr lang="en-US" smtClean="0"/>
              <a:t>22</a:t>
            </a:fld>
            <a:endParaRPr lang="en-US" dirty="0"/>
          </a:p>
        </p:txBody>
      </p:sp>
    </p:spTree>
    <p:extLst>
      <p:ext uri="{BB962C8B-B14F-4D97-AF65-F5344CB8AC3E}">
        <p14:creationId xmlns:p14="http://schemas.microsoft.com/office/powerpoint/2010/main" val="478540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Calibri" panose="020F0502020204030204" pitchFamily="34" charset="0"/>
            </a:endParaRPr>
          </a:p>
        </p:txBody>
      </p:sp>
    </p:spTree>
    <p:extLst>
      <p:ext uri="{BB962C8B-B14F-4D97-AF65-F5344CB8AC3E}">
        <p14:creationId xmlns:p14="http://schemas.microsoft.com/office/powerpoint/2010/main" val="1846574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Let’s start with a review of the prerequisites for this course.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To ensure success in this course, it is preferred that you have: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Completed the Academy Cloud Foundations (ACF) course or have equivalent experience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 working knowledge of distributed systems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Familiarity with general networking concepts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 working knowledge of multi-tier architectures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Familiarity with cloud computing concepts</a:t>
            </a:r>
          </a:p>
          <a:p>
            <a:endParaRPr lang="en-US" sz="1050" dirty="0"/>
          </a:p>
        </p:txBody>
      </p:sp>
    </p:spTree>
    <p:extLst>
      <p:ext uri="{BB962C8B-B14F-4D97-AF65-F5344CB8AC3E}">
        <p14:creationId xmlns:p14="http://schemas.microsoft.com/office/powerpoint/2010/main" val="3720683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During this course, you will</a:t>
            </a:r>
            <a:r>
              <a:rPr lang="en-US" sz="1000" kern="1200" baseline="0" dirty="0">
                <a:solidFill>
                  <a:schemeClr val="tx1"/>
                </a:solidFill>
                <a:effectLst/>
                <a:latin typeface="Calibri" panose="020F0502020204030204" pitchFamily="34" charset="0"/>
                <a:ea typeface="+mn-ea"/>
                <a:cs typeface="+mn-cs"/>
              </a:rPr>
              <a:t> be able to</a:t>
            </a:r>
            <a:r>
              <a:rPr lang="en-US" sz="1000" kern="1200" dirty="0">
                <a:solidFill>
                  <a:schemeClr val="tx1"/>
                </a:solidFill>
                <a:effectLst/>
                <a:latin typeface="Calibri" panose="020F0502020204030204" pitchFamily="34" charset="0"/>
                <a:ea typeface="+mn-ea"/>
                <a:cs typeface="+mn-cs"/>
              </a:rPr>
              <a:t>:</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Make architectural decisions based on the AWS-recommended architectural principles and best practices.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Use AWS services to make an infrastructure scalable, reliable, and highly available.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Use AWS managed services to enable greater flexibility and resiliency in an infrastructure.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Make an AWS-based infrastructure more efficient in order to increase performance and reduce costs.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Use the Well-Architected Framework to improve architectures with AWS solutions.</a:t>
            </a:r>
          </a:p>
        </p:txBody>
      </p:sp>
    </p:spTree>
    <p:extLst>
      <p:ext uri="{BB962C8B-B14F-4D97-AF65-F5344CB8AC3E}">
        <p14:creationId xmlns:p14="http://schemas.microsoft.com/office/powerpoint/2010/main" val="853138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To achieve these objectives, you will explore the following topics:</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0 is optional. It was included for those who desire a review of cloud concepts and AWS </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1 shares a course overview.</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2 introduces how to design a virtual private cloud.</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3 shares the principles of designing for high availability.</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4 continues the discussion about high availability, and introduces the concept of scalability.</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5 discusses approaches for automating an infrastructure.</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6 shares approaches for decoupling an infrastructure.</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Module 7 explores how to design web-scale storage.</a:t>
            </a:r>
          </a:p>
        </p:txBody>
      </p:sp>
    </p:spTree>
    <p:extLst>
      <p:ext uri="{BB962C8B-B14F-4D97-AF65-F5344CB8AC3E}">
        <p14:creationId xmlns:p14="http://schemas.microsoft.com/office/powerpoint/2010/main" val="423355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As the course continues, it will explore the foundations of the AWS Well-Architected Framework. You will explore the following topics: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8 introduces the Well-Architected Framework.</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9 discusses the Well-Architected Framework Pillar 1: Operational Excellence.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10 reviews the Well-Architected Framework Pillar 2: Security.</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11 reviews the Well-Architected Framework Pillar 3: Reliability.</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12 discusses the Well-Architected Framework Pillar 4: Performance Efficiency.</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13 concludes the Well-Architected Framework discussion with Pillar 5: Cost-Optimization.</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14 explores troubleshooting.</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Module 15 discusses design patterns and sample architectures.</a:t>
            </a:r>
          </a:p>
        </p:txBody>
      </p:sp>
    </p:spTree>
    <p:extLst>
      <p:ext uri="{BB962C8B-B14F-4D97-AF65-F5344CB8AC3E}">
        <p14:creationId xmlns:p14="http://schemas.microsoft.com/office/powerpoint/2010/main" val="4094207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This module provides a course overview and reviews the course objectives. </a:t>
            </a:r>
          </a:p>
          <a:p>
            <a:endParaRPr lang="en-US" sz="1050" dirty="0"/>
          </a:p>
        </p:txBody>
      </p:sp>
    </p:spTree>
    <p:extLst>
      <p:ext uri="{BB962C8B-B14F-4D97-AF65-F5344CB8AC3E}">
        <p14:creationId xmlns:p14="http://schemas.microsoft.com/office/powerpoint/2010/main" val="107351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In parts 1, 2, and 3 of Module 2, you will learn how to choose a Region, select an Availability Zone, and create a virtual private cloud, or VPC. In parts 4 and 5, you will gain a further understanding of what VPCs and subnets are, including default VPCs and default subnets. Part 6 reviews how to control VPC traffic. Part 7 discusses how to connect multiple VPCs, and part 8 reveals how to integrate on-premises components. The module concludes with part 9, which is a review of best practices for VPCs. Part 9 also includes an exercise to improve an example architecture. </a:t>
            </a:r>
          </a:p>
        </p:txBody>
      </p:sp>
    </p:spTree>
    <p:extLst>
      <p:ext uri="{BB962C8B-B14F-4D97-AF65-F5344CB8AC3E}">
        <p14:creationId xmlns:p14="http://schemas.microsoft.com/office/powerpoint/2010/main" val="17379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of Module 3, you will learn about load balancing and fault tolerance for high availability. Part 2 discusses how to achieve high availability across Regions. In part 3, you will learn how to connect to resources outside of your Amazon Virtual Private Cloud, or Amazon VPC. Module 3 also includes a lab</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 Making Your Environment Highly Available, which is a hands-on lab where you can gain experience with creating a highly available environment. You will conclude High Availability: Part 1 with a group discussion about how to move an existing application to the cloud. </a:t>
            </a:r>
          </a:p>
        </p:txBody>
      </p:sp>
    </p:spTree>
    <p:extLst>
      <p:ext uri="{BB962C8B-B14F-4D97-AF65-F5344CB8AC3E}">
        <p14:creationId xmlns:p14="http://schemas.microsoft.com/office/powerpoint/2010/main" val="66264174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155"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156" name="Image" r:id="rId6" imgW="12600" imgH="9142560" progId="Photoshop.Image.17">
                  <p:embed/>
                </p:oleObj>
              </mc:Choice>
              <mc:Fallback>
                <p:oleObj name="Image" r:id="rId6" imgW="12600" imgH="9142560" progId="Photoshop.Image.17">
                  <p:embed/>
                  <p:pic>
                    <p:nvPicPr>
                      <p:cNvPr id="0" name=""/>
                      <p:cNvPicPr/>
                      <p:nvPr/>
                    </p:nvPicPr>
                    <p:blipFill>
                      <a:blip r:embed="rId5"/>
                      <a:stretch>
                        <a:fillRect/>
                      </a:stretch>
                    </p:blipFill>
                    <p:spPr>
                      <a:xfrm>
                        <a:off x="12186206" y="0"/>
                        <a:ext cx="9525" cy="6858000"/>
                      </a:xfrm>
                      <a:prstGeom prst="rect">
                        <a:avLst/>
                      </a:prstGeom>
                    </p:spPr>
                  </p:pic>
                </p:oleObj>
              </mc:Fallback>
            </mc:AlternateContent>
          </a:graphicData>
        </a:graphic>
      </p:graphicFrame>
      <p:pic>
        <p:nvPicPr>
          <p:cNvPr id="4" name="Picture 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50DAE32-59BE-D649-9FFE-D121D5BA89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Layout 5">
    <p:spTree>
      <p:nvGrpSpPr>
        <p:cNvPr id="1" name=""/>
        <p:cNvGrpSpPr/>
        <p:nvPr/>
      </p:nvGrpSpPr>
      <p:grpSpPr>
        <a:xfrm>
          <a:off x="0" y="0"/>
          <a:ext cx="0" cy="0"/>
          <a:chOff x="0" y="0"/>
          <a:chExt cx="0" cy="0"/>
        </a:xfrm>
      </p:grpSpPr>
      <p:sp>
        <p:nvSpPr>
          <p:cNvPr id="4" name="Title 1"/>
          <p:cNvSpPr>
            <a:spLocks noGrp="1"/>
          </p:cNvSpPr>
          <p:nvPr>
            <p:ph type="title"/>
          </p:nvPr>
        </p:nvSpPr>
        <p:spPr>
          <a:xfrm>
            <a:off x="609600" y="274639"/>
            <a:ext cx="10972800" cy="867397"/>
          </a:xfrm>
        </p:spPr>
        <p:txBody>
          <a:bodyPr>
            <a:normAutofit/>
          </a:bodyPr>
          <a:lstStyle/>
          <a:p>
            <a:pPr algn="l"/>
            <a:r>
              <a:rPr lang="en-US" sz="4267" b="1"/>
              <a:t>Click to edit Master title style</a:t>
            </a:r>
            <a:endParaRPr lang="en-US" sz="4267" b="1" dirty="0"/>
          </a:p>
        </p:txBody>
      </p:sp>
      <p:sp>
        <p:nvSpPr>
          <p:cNvPr id="6" name="Text Placeholder 3"/>
          <p:cNvSpPr>
            <a:spLocks noGrp="1"/>
          </p:cNvSpPr>
          <p:nvPr>
            <p:ph type="body" sz="quarter" idx="10"/>
          </p:nvPr>
        </p:nvSpPr>
        <p:spPr>
          <a:xfrm>
            <a:off x="609600" y="1373531"/>
            <a:ext cx="10972800" cy="4398621"/>
          </a:xfrm>
        </p:spPr>
        <p:txBody>
          <a:bodyPr/>
          <a:lstStyle>
            <a:lvl1pPr>
              <a:defRPr sz="2133">
                <a:latin typeface="+mn-lt"/>
              </a:defRPr>
            </a:lvl1pPr>
            <a:lvl2pPr>
              <a:defRPr sz="2133"/>
            </a:lvl2pPr>
            <a:lvl3pPr>
              <a:defRPr sz="2133"/>
            </a:lvl3pPr>
            <a:lvl4pPr>
              <a:defRPr sz="2133"/>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10"/>
          <p:cNvSpPr>
            <a:spLocks noGrp="1"/>
          </p:cNvSpPr>
          <p:nvPr>
            <p:ph type="ftr" sz="quarter" idx="3"/>
          </p:nvPr>
        </p:nvSpPr>
        <p:spPr>
          <a:xfrm>
            <a:off x="90228" y="6356351"/>
            <a:ext cx="8263467" cy="366183"/>
          </a:xfrm>
          <a:prstGeom prst="rect">
            <a:avLst/>
          </a:prstGeom>
        </p:spPr>
        <p:txBody>
          <a:bodyPr vert="horz" lIns="91440" tIns="45720" rIns="91440" bIns="45720" rtlCol="0" anchor="ctr"/>
          <a:lstStyle>
            <a:lvl1pPr algn="l">
              <a:defRPr lang="en-US" sz="1067" smtClean="0"/>
            </a:lvl1pPr>
          </a:lstStyle>
          <a:p>
            <a:r>
              <a:rPr dirty="0">
                <a:solidFill>
                  <a:srgbClr val="474746"/>
                </a:solidFill>
              </a:rPr>
              <a:t>© 2016 Amazon Web Services, Inc. and its affiliates. All rights reserved.</a:t>
            </a:r>
          </a:p>
        </p:txBody>
      </p:sp>
    </p:spTree>
    <p:extLst>
      <p:ext uri="{BB962C8B-B14F-4D97-AF65-F5344CB8AC3E}">
        <p14:creationId xmlns:p14="http://schemas.microsoft.com/office/powerpoint/2010/main" val="259402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rtner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0" y="1214207"/>
            <a:ext cx="5384800" cy="3394075"/>
          </a:xfrm>
        </p:spPr>
        <p:txBody>
          <a:bodyPr>
            <a:normAutofit/>
          </a:bodyPr>
          <a:lstStyle>
            <a:lvl1pPr marL="0" indent="0">
              <a:buFont typeface="Arial"/>
              <a:buNone/>
              <a:defRPr sz="2133">
                <a:solidFill>
                  <a:srgbClr val="686465"/>
                </a:solidFill>
              </a:defRPr>
            </a:lvl1pPr>
            <a:lvl2pPr marL="609585" indent="0">
              <a:buFont typeface="Arial"/>
              <a:buNone/>
              <a:defRPr sz="1867">
                <a:solidFill>
                  <a:srgbClr val="686465"/>
                </a:solidFill>
              </a:defRPr>
            </a:lvl2pPr>
            <a:lvl3pPr marL="1219170" indent="0">
              <a:buFont typeface="Arial"/>
              <a:buNone/>
              <a:defRPr sz="1600">
                <a:solidFill>
                  <a:srgbClr val="686465"/>
                </a:solidFill>
              </a:defRPr>
            </a:lvl3pPr>
            <a:lvl4pPr marL="1828754" indent="0">
              <a:buFont typeface="Arial"/>
              <a:buNone/>
              <a:defRPr sz="1467">
                <a:solidFill>
                  <a:srgbClr val="686465"/>
                </a:solidFill>
              </a:defRPr>
            </a:lvl4pPr>
            <a:lvl5pPr marL="2438339" indent="0">
              <a:buFont typeface="Arial"/>
              <a:buNone/>
              <a:defRPr sz="1467">
                <a:solidFill>
                  <a:srgbClr val="686465"/>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p:cNvSpPr>
            <a:spLocks noGrp="1"/>
          </p:cNvSpPr>
          <p:nvPr>
            <p:ph type="title" hasCustomPrompt="1"/>
          </p:nvPr>
        </p:nvSpPr>
        <p:spPr>
          <a:xfrm>
            <a:off x="420075" y="274640"/>
            <a:ext cx="9776211" cy="626456"/>
          </a:xfrm>
          <a:prstGeom prst="rect">
            <a:avLst/>
          </a:prstGeom>
        </p:spPr>
        <p:txBody>
          <a:bodyPr vert="horz" lIns="91440" tIns="45720" rIns="91440" bIns="45720" rtlCol="0" anchor="ctr">
            <a:normAutofit/>
          </a:bodyPr>
          <a:lstStyle>
            <a:lvl1pPr algn="l">
              <a:defRPr sz="2667" b="1" i="0" baseline="0">
                <a:solidFill>
                  <a:srgbClr val="595A5D"/>
                </a:solidFill>
                <a:latin typeface="Arial"/>
                <a:cs typeface="Arial"/>
              </a:defRPr>
            </a:lvl1pPr>
          </a:lstStyle>
          <a:p>
            <a:r>
              <a:rPr lang="en-US" dirty="0"/>
              <a:t>Headline: Main Benefit with Metric</a:t>
            </a:r>
          </a:p>
        </p:txBody>
      </p:sp>
    </p:spTree>
    <p:extLst>
      <p:ext uri="{BB962C8B-B14F-4D97-AF65-F5344CB8AC3E}">
        <p14:creationId xmlns:p14="http://schemas.microsoft.com/office/powerpoint/2010/main" val="307344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dirty="0"/>
              <a:t>Click icon to add picture</a:t>
            </a:r>
          </a:p>
        </p:txBody>
      </p:sp>
      <p:sp>
        <p:nvSpPr>
          <p:cNvPr id="3" name="Footer Placeholder 2"/>
          <p:cNvSpPr>
            <a:spLocks noGrp="1"/>
          </p:cNvSpPr>
          <p:nvPr>
            <p:ph type="ftr" sz="quarter" idx="20"/>
          </p:nvPr>
        </p:nvSpPr>
        <p:spPr/>
        <p:txBody>
          <a:bodyPr/>
          <a:lstStyle/>
          <a:p>
            <a:r>
              <a:rPr lang="en-US" dirty="0"/>
              <a:t>© 2017, Amazon Web Services, Inc. or its Affiliates. All rights reserved.</a:t>
            </a:r>
          </a:p>
        </p:txBody>
      </p:sp>
    </p:spTree>
    <p:extLst>
      <p:ext uri="{BB962C8B-B14F-4D97-AF65-F5344CB8AC3E}">
        <p14:creationId xmlns:p14="http://schemas.microsoft.com/office/powerpoint/2010/main" val="2688958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pic>
        <p:nvPicPr>
          <p:cNvPr id="7" name="Picture 6">
            <a:extLst>
              <a:ext uri="{FF2B5EF4-FFF2-40B4-BE49-F238E27FC236}">
                <a16:creationId xmlns:a16="http://schemas.microsoft.com/office/drawing/2014/main" id="{B648F4DF-3F70-9741-88EF-AE36E64A44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5"/>
              </a:buBlip>
              <a:defRPr b="0" i="0">
                <a:solidFill>
                  <a:schemeClr val="tx1"/>
                </a:solidFill>
                <a:latin typeface="Amazon Ember Light" charset="0"/>
                <a:ea typeface="Amazon Ember Light" charset="0"/>
                <a:cs typeface="Amazon Ember Light" charset="0"/>
              </a:defRPr>
            </a:lvl1pPr>
            <a:lvl2pPr marL="974725" indent="-457200">
              <a:buFontTx/>
              <a:buBlip>
                <a:blip r:embed="rId5"/>
              </a:buBlip>
              <a:defRPr b="0" i="0">
                <a:solidFill>
                  <a:schemeClr val="tx1"/>
                </a:solidFill>
                <a:latin typeface="Amazon Ember Light" charset="0"/>
                <a:ea typeface="Amazon Ember Light" charset="0"/>
                <a:cs typeface="Amazon Ember Light" charset="0"/>
              </a:defRPr>
            </a:lvl2pPr>
            <a:lvl3pPr marL="1428750" indent="-4572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 </a:t>
            </a:r>
            <a:r>
              <a:rPr lang="en-US" dirty="0" err="1"/>
              <a:t>djdjdjdjdjddddddddddddddddd</a:t>
            </a:r>
            <a:r>
              <a:rPr lang="en-US" dirty="0"/>
              <a:t> </a:t>
            </a:r>
            <a:r>
              <a:rPr lang="en-US" dirty="0" err="1"/>
              <a:t>djd</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654"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pic>
        <p:nvPicPr>
          <p:cNvPr id="9" name="Picture 8">
            <a:extLst>
              <a:ext uri="{FF2B5EF4-FFF2-40B4-BE49-F238E27FC236}">
                <a16:creationId xmlns:a16="http://schemas.microsoft.com/office/drawing/2014/main" id="{1BCF0B9A-074E-EA49-AC6E-1367D13ABB8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94" y="-2237"/>
            <a:ext cx="12193268" cy="6860237"/>
          </a:xfrm>
          <a:prstGeom prst="rect">
            <a:avLst/>
          </a:prstGeom>
        </p:spPr>
      </p:pic>
      <p:sp>
        <p:nvSpPr>
          <p:cNvPr id="12" name="TextBox 11"/>
          <p:cNvSpPr txBox="1"/>
          <p:nvPr userDrawn="1"/>
        </p:nvSpPr>
        <p:spPr>
          <a:xfrm>
            <a:off x="404191" y="66327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2"/>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564"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2"/>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038600" y="6356350"/>
            <a:ext cx="5214730" cy="365125"/>
          </a:xfrm>
        </p:spPr>
        <p:txBody>
          <a:bodyPr/>
          <a:lstStyle/>
          <a:p>
            <a:r>
              <a:rPr lang="en-US" dirty="0"/>
              <a:t>© 2019, Amazon Web Services, Inc. or its Affiliates. All rights reserved.</a:t>
            </a:r>
          </a:p>
        </p:txBody>
      </p:sp>
    </p:spTree>
    <p:extLst>
      <p:ext uri="{BB962C8B-B14F-4D97-AF65-F5344CB8AC3E}">
        <p14:creationId xmlns:p14="http://schemas.microsoft.com/office/powerpoint/2010/main" val="291919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4038599" y="6356350"/>
            <a:ext cx="5165035" cy="365125"/>
          </a:xfrm>
        </p:spPr>
        <p:txBody>
          <a:bodyPr/>
          <a:lstStyle/>
          <a:p>
            <a:r>
              <a:rPr lang="en-US" dirty="0"/>
              <a:t>© 2019, Amazon Web Services, Inc. or its Affiliates. All rights reserved.</a:t>
            </a:r>
          </a:p>
        </p:txBody>
      </p:sp>
    </p:spTree>
    <p:extLst>
      <p:ext uri="{BB962C8B-B14F-4D97-AF65-F5344CB8AC3E}">
        <p14:creationId xmlns:p14="http://schemas.microsoft.com/office/powerpoint/2010/main" val="197096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r>
              <a:rPr lang="en-US" dirty="0"/>
              <a:t>© 2017, Amazon Web Services, Inc. or its Affiliates. All rights reserved.</a:t>
            </a:r>
          </a:p>
        </p:txBody>
      </p:sp>
    </p:spTree>
    <p:extLst>
      <p:ext uri="{BB962C8B-B14F-4D97-AF65-F5344CB8AC3E}">
        <p14:creationId xmlns:p14="http://schemas.microsoft.com/office/powerpoint/2010/main" val="860561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0"/>
          </p:nvPr>
        </p:nvSpPr>
        <p:spPr/>
        <p:txBody>
          <a:bodyPr/>
          <a:lstStyle/>
          <a:p>
            <a:r>
              <a:rPr lang="en-US" dirty="0"/>
              <a:t>© 2017, Amazon Web Services, Inc. or its Affiliates. All rights reserved.</a:t>
            </a:r>
          </a:p>
        </p:txBody>
      </p:sp>
    </p:spTree>
    <p:extLst>
      <p:ext uri="{BB962C8B-B14F-4D97-AF65-F5344CB8AC3E}">
        <p14:creationId xmlns:p14="http://schemas.microsoft.com/office/powerpoint/2010/main" val="363658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7/23/19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658511" y="1657350"/>
            <a:ext cx="6609494" cy="2623466"/>
          </a:xfrm>
        </p:spPr>
        <p:txBody>
          <a:bodyPr/>
          <a:lstStyle/>
          <a:p>
            <a:r>
              <a:rPr lang="en-US" sz="4800" dirty="0"/>
              <a:t>Welcome to </a:t>
            </a:r>
            <a:br>
              <a:rPr lang="en-US" sz="4800" dirty="0"/>
            </a:br>
            <a:r>
              <a:rPr lang="en-US" sz="4800" dirty="0"/>
              <a:t>Academy Cloud Architecting</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54101" cy="779463"/>
          </a:xfrm>
        </p:spPr>
        <p:txBody>
          <a:bodyPr>
            <a:noAutofit/>
          </a:bodyPr>
          <a:lstStyle/>
          <a:p>
            <a:r>
              <a:rPr lang="en-US" sz="3800" dirty="0"/>
              <a:t>Module 4: Designing for High Availability</a:t>
            </a:r>
          </a:p>
        </p:txBody>
      </p:sp>
      <p:sp>
        <p:nvSpPr>
          <p:cNvPr id="3" name="Content Placeholder 2"/>
          <p:cNvSpPr>
            <a:spLocks noGrp="1"/>
          </p:cNvSpPr>
          <p:nvPr>
            <p:ph idx="1"/>
          </p:nvPr>
        </p:nvSpPr>
        <p:spPr/>
        <p:txBody>
          <a:bodyPr>
            <a:noAutofit/>
          </a:bodyPr>
          <a:lstStyle/>
          <a:p>
            <a:pPr>
              <a:spcBef>
                <a:spcPts val="2400"/>
              </a:spcBef>
            </a:pPr>
            <a:r>
              <a:rPr lang="en-US" b="1" dirty="0"/>
              <a:t>Section 2 - Scaling</a:t>
            </a:r>
          </a:p>
          <a:p>
            <a:pPr marL="1011238" lvl="1" indent="-493713">
              <a:spcBef>
                <a:spcPts val="1800"/>
              </a:spcBef>
            </a:pPr>
            <a:r>
              <a:rPr lang="en-US" b="1" dirty="0"/>
              <a:t>Part 1</a:t>
            </a:r>
            <a:r>
              <a:rPr lang="en-US" dirty="0"/>
              <a:t>: Best Practice - Scalability</a:t>
            </a:r>
          </a:p>
          <a:p>
            <a:pPr marL="1011238" lvl="1" indent="-493713">
              <a:spcBef>
                <a:spcPts val="1800"/>
              </a:spcBef>
            </a:pPr>
            <a:r>
              <a:rPr lang="en-US" b="1" dirty="0"/>
              <a:t>Part 2</a:t>
            </a:r>
            <a:r>
              <a:rPr lang="en-US" dirty="0"/>
              <a:t>: Determining if Scaling is Needed</a:t>
            </a:r>
          </a:p>
          <a:p>
            <a:pPr marL="1011238" lvl="1" indent="-493713">
              <a:spcBef>
                <a:spcPts val="1800"/>
              </a:spcBef>
            </a:pPr>
            <a:r>
              <a:rPr lang="en-US" b="1" dirty="0"/>
              <a:t>Part 3</a:t>
            </a:r>
            <a:r>
              <a:rPr lang="en-US" dirty="0"/>
              <a:t>: Automatic Scaling</a:t>
            </a:r>
          </a:p>
          <a:p>
            <a:pPr marL="1011238" lvl="1" indent="-493713">
              <a:spcBef>
                <a:spcPts val="1800"/>
              </a:spcBef>
            </a:pPr>
            <a:r>
              <a:rPr lang="en-US" b="1" dirty="0">
                <a:solidFill>
                  <a:srgbClr val="0070C0"/>
                </a:solidFill>
              </a:rPr>
              <a:t>Exercise: Improve this Architecture</a:t>
            </a:r>
            <a:endParaRPr lang="en-US" dirty="0"/>
          </a:p>
          <a:p>
            <a:pPr marL="1011238" lvl="1" indent="-493713">
              <a:spcBef>
                <a:spcPts val="1800"/>
              </a:spcBef>
            </a:pPr>
            <a:r>
              <a:rPr lang="en-US" b="1" dirty="0"/>
              <a:t>Part 4</a:t>
            </a:r>
            <a:r>
              <a:rPr lang="en-US" dirty="0"/>
              <a:t>: Scaling Data Stores</a:t>
            </a:r>
          </a:p>
          <a:p>
            <a:pPr marL="1011238" lvl="1" indent="-493713">
              <a:spcBef>
                <a:spcPts val="1800"/>
              </a:spcBef>
            </a:pPr>
            <a:r>
              <a:rPr lang="en-US" b="1" dirty="0"/>
              <a:t>Part 5: </a:t>
            </a:r>
            <a:r>
              <a:rPr lang="en-US" dirty="0"/>
              <a:t>AWS Lambda and Event-Driven Scaling</a:t>
            </a:r>
          </a:p>
          <a:p>
            <a:pPr marL="1011238" lvl="1" indent="-493713">
              <a:spcBef>
                <a:spcPts val="1800"/>
              </a:spcBef>
            </a:pPr>
            <a:r>
              <a:rPr lang="en-US" b="1" dirty="0">
                <a:solidFill>
                  <a:srgbClr val="0070C0"/>
                </a:solidFill>
              </a:rPr>
              <a:t>Module 4 Lab: Using Notifications to Trigger AWS Lambda</a:t>
            </a:r>
          </a:p>
        </p:txBody>
      </p:sp>
    </p:spTree>
    <p:custDataLst>
      <p:tags r:id="rId1"/>
    </p:custDataLst>
    <p:extLst>
      <p:ext uri="{BB962C8B-B14F-4D97-AF65-F5344CB8AC3E}">
        <p14:creationId xmlns:p14="http://schemas.microsoft.com/office/powerpoint/2010/main" val="321263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111" y="263527"/>
            <a:ext cx="9795147" cy="779463"/>
          </a:xfrm>
        </p:spPr>
        <p:txBody>
          <a:bodyPr>
            <a:noAutofit/>
          </a:bodyPr>
          <a:lstStyle/>
          <a:p>
            <a:r>
              <a:rPr lang="en-US" sz="3800" dirty="0"/>
              <a:t>Module 5 Details: Automating Your Infrastructure</a:t>
            </a:r>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 </a:t>
            </a:r>
            <a:r>
              <a:rPr lang="en-US" sz="2400" dirty="0"/>
              <a:t>Manual environment configuration</a:t>
            </a:r>
          </a:p>
          <a:p>
            <a:pPr marL="493713" indent="-493713">
              <a:spcBef>
                <a:spcPts val="1800"/>
              </a:spcBef>
            </a:pPr>
            <a:r>
              <a:rPr lang="en-US" sz="2400" b="1" dirty="0"/>
              <a:t>Part 2</a:t>
            </a:r>
            <a:r>
              <a:rPr lang="en-US" sz="2400" dirty="0"/>
              <a:t>: Infrastructure as code on AWS</a:t>
            </a:r>
          </a:p>
          <a:p>
            <a:pPr marL="493713" indent="-493713">
              <a:spcBef>
                <a:spcPts val="1800"/>
              </a:spcBef>
            </a:pPr>
            <a:r>
              <a:rPr lang="en-US" sz="2400" b="1" dirty="0"/>
              <a:t>Part 3</a:t>
            </a:r>
            <a:r>
              <a:rPr lang="en-US" sz="2400" dirty="0"/>
              <a:t>: Grouping resources in a template</a:t>
            </a:r>
          </a:p>
          <a:p>
            <a:pPr marL="493713" indent="-493713">
              <a:spcBef>
                <a:spcPts val="1800"/>
              </a:spcBef>
            </a:pPr>
            <a:r>
              <a:rPr lang="en-US" sz="2400" b="1" dirty="0"/>
              <a:t>Part 4</a:t>
            </a:r>
            <a:r>
              <a:rPr lang="en-US" sz="2400" dirty="0"/>
              <a:t>: Resources not supported by AWS CloudFormation</a:t>
            </a:r>
          </a:p>
          <a:p>
            <a:pPr marL="493713" indent="-493713">
              <a:spcBef>
                <a:spcPts val="1800"/>
              </a:spcBef>
            </a:pPr>
            <a:r>
              <a:rPr lang="en-US" sz="2400" b="1" dirty="0">
                <a:solidFill>
                  <a:srgbClr val="0070C0"/>
                </a:solidFill>
              </a:rPr>
              <a:t>Module 5 Lab: Automating Infrastructure Deployment with AWS CloudFormation   </a:t>
            </a:r>
          </a:p>
        </p:txBody>
      </p:sp>
    </p:spTree>
    <p:custDataLst>
      <p:tags r:id="rId1"/>
    </p:custDataLst>
    <p:extLst>
      <p:ext uri="{BB962C8B-B14F-4D97-AF65-F5344CB8AC3E}">
        <p14:creationId xmlns:p14="http://schemas.microsoft.com/office/powerpoint/2010/main" val="108980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54101" cy="779463"/>
          </a:xfrm>
        </p:spPr>
        <p:txBody>
          <a:bodyPr>
            <a:noAutofit/>
          </a:bodyPr>
          <a:lstStyle/>
          <a:p>
            <a:r>
              <a:rPr lang="en-US" sz="3800" dirty="0"/>
              <a:t>Module 6: Decoupling Your Infrastructure</a:t>
            </a:r>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 </a:t>
            </a:r>
            <a:r>
              <a:rPr lang="en-US" sz="2400" dirty="0"/>
              <a:t>Loose Coupling</a:t>
            </a:r>
          </a:p>
          <a:p>
            <a:pPr marL="493713" indent="-493713">
              <a:spcBef>
                <a:spcPts val="1800"/>
              </a:spcBef>
            </a:pPr>
            <a:r>
              <a:rPr lang="en-US" sz="2400" b="1" dirty="0"/>
              <a:t>Part 2: </a:t>
            </a:r>
            <a:r>
              <a:rPr lang="en-US" sz="2400" dirty="0"/>
              <a:t>Loose Coupling Strategies</a:t>
            </a:r>
          </a:p>
          <a:p>
            <a:pPr marL="493713" indent="-493713">
              <a:spcBef>
                <a:spcPts val="1800"/>
              </a:spcBef>
            </a:pPr>
            <a:r>
              <a:rPr lang="en-US" sz="2400" b="1" dirty="0"/>
              <a:t>Part 3: </a:t>
            </a:r>
            <a:r>
              <a:rPr lang="en-US" sz="2400" dirty="0"/>
              <a:t>Communicating Easily and Reliably Between Components</a:t>
            </a:r>
          </a:p>
          <a:p>
            <a:pPr marL="493713" indent="-493713">
              <a:spcBef>
                <a:spcPts val="1800"/>
              </a:spcBef>
            </a:pPr>
            <a:r>
              <a:rPr lang="en-US" sz="2400" b="1" dirty="0"/>
              <a:t>Part 4: </a:t>
            </a:r>
            <a:r>
              <a:rPr lang="en-US" sz="2400" dirty="0"/>
              <a:t>Communicating with Loose Coupling and Amazon </a:t>
            </a:r>
            <a:r>
              <a:rPr lang="en-US" sz="2400" dirty="0" err="1"/>
              <a:t>DynamoDB</a:t>
            </a:r>
            <a:endParaRPr lang="en-US" sz="2400" dirty="0"/>
          </a:p>
          <a:p>
            <a:pPr marL="493713" indent="-493713">
              <a:spcBef>
                <a:spcPts val="1800"/>
              </a:spcBef>
            </a:pPr>
            <a:r>
              <a:rPr lang="en-US" sz="2400" b="1" dirty="0"/>
              <a:t>Part 5: </a:t>
            </a:r>
            <a:r>
              <a:rPr lang="en-US" sz="2400" dirty="0"/>
              <a:t>Amazon API Gateway</a:t>
            </a:r>
          </a:p>
          <a:p>
            <a:pPr marL="493713" indent="-493713">
              <a:spcBef>
                <a:spcPts val="1800"/>
              </a:spcBef>
            </a:pPr>
            <a:r>
              <a:rPr lang="en-US" sz="2400" b="1" dirty="0"/>
              <a:t>Part 6: </a:t>
            </a:r>
            <a:r>
              <a:rPr lang="en-US" sz="2400" dirty="0"/>
              <a:t>Serverless Architectures</a:t>
            </a:r>
          </a:p>
          <a:p>
            <a:pPr marL="493713" indent="-493713">
              <a:spcBef>
                <a:spcPts val="1800"/>
              </a:spcBef>
            </a:pPr>
            <a:r>
              <a:rPr lang="en-US" sz="2400" b="1" dirty="0"/>
              <a:t>Part 7: </a:t>
            </a:r>
            <a:r>
              <a:rPr lang="en-US" sz="2400" dirty="0"/>
              <a:t>Decoupling Examples</a:t>
            </a:r>
          </a:p>
        </p:txBody>
      </p:sp>
    </p:spTree>
    <p:custDataLst>
      <p:tags r:id="rId1"/>
    </p:custDataLst>
    <p:extLst>
      <p:ext uri="{BB962C8B-B14F-4D97-AF65-F5344CB8AC3E}">
        <p14:creationId xmlns:p14="http://schemas.microsoft.com/office/powerpoint/2010/main" val="374867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54101" cy="779463"/>
          </a:xfrm>
        </p:spPr>
        <p:txBody>
          <a:bodyPr>
            <a:noAutofit/>
          </a:bodyPr>
          <a:lstStyle/>
          <a:p>
            <a:r>
              <a:rPr lang="en-US" sz="3800" dirty="0"/>
              <a:t>Module 7: Designing Web-Scale Media</a:t>
            </a:r>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 </a:t>
            </a:r>
            <a:r>
              <a:rPr lang="en-US" sz="2400" dirty="0"/>
              <a:t>Storing Web-Accessible Content with Amazon S3</a:t>
            </a:r>
          </a:p>
          <a:p>
            <a:pPr marL="493713" indent="-493713">
              <a:spcBef>
                <a:spcPts val="1800"/>
              </a:spcBef>
            </a:pPr>
            <a:r>
              <a:rPr lang="en-US" sz="2400" b="1" dirty="0"/>
              <a:t>Part 2: </a:t>
            </a:r>
            <a:r>
              <a:rPr lang="en-US" sz="2400" dirty="0"/>
              <a:t>Caching with Amazon CloudFront</a:t>
            </a:r>
          </a:p>
          <a:p>
            <a:pPr marL="493713" indent="-493713">
              <a:spcBef>
                <a:spcPts val="1800"/>
              </a:spcBef>
            </a:pPr>
            <a:r>
              <a:rPr lang="en-US" sz="2400" b="1" dirty="0"/>
              <a:t>Part 3: </a:t>
            </a:r>
            <a:r>
              <a:rPr lang="en-US" sz="2400" dirty="0"/>
              <a:t>Managing NoSQL databases</a:t>
            </a:r>
          </a:p>
          <a:p>
            <a:pPr marL="493713" indent="-493713">
              <a:spcBef>
                <a:spcPts val="1800"/>
              </a:spcBef>
            </a:pPr>
            <a:r>
              <a:rPr lang="en-US" sz="2400" b="1" dirty="0"/>
              <a:t>Part 4: </a:t>
            </a:r>
            <a:r>
              <a:rPr lang="en-US" sz="2400" dirty="0"/>
              <a:t>Storing Relational Data in Amazon RDS. </a:t>
            </a:r>
          </a:p>
          <a:p>
            <a:pPr marL="493713" lvl="0" indent="-493713">
              <a:spcBef>
                <a:spcPts val="1800"/>
              </a:spcBef>
            </a:pPr>
            <a:r>
              <a:rPr lang="en-US" sz="2400" b="1" dirty="0">
                <a:solidFill>
                  <a:srgbClr val="0070C0"/>
                </a:solidFill>
              </a:rPr>
              <a:t>Module 7 Lab: Implementing a Serverless Architecture with AWS Managed Services</a:t>
            </a:r>
          </a:p>
          <a:p>
            <a:pPr marL="493713" lvl="0" indent="-493713">
              <a:spcBef>
                <a:spcPts val="1800"/>
              </a:spcBef>
            </a:pPr>
            <a:r>
              <a:rPr lang="en-US" sz="2400" b="1" dirty="0">
                <a:solidFill>
                  <a:srgbClr val="00B050"/>
                </a:solidFill>
              </a:rPr>
              <a:t>Group Discussion 2: Scalable Web Application</a:t>
            </a:r>
          </a:p>
          <a:p>
            <a:pPr lvl="0"/>
            <a:endParaRPr lang="en-US" sz="2400" b="1" dirty="0"/>
          </a:p>
          <a:p>
            <a:r>
              <a:rPr lang="en-US" sz="2400" b="1" dirty="0">
                <a:solidFill>
                  <a:srgbClr val="AB7942"/>
                </a:solidFill>
              </a:rPr>
              <a:t>PROJECT 1 – A Medical Company – Designing a Cloud Solution</a:t>
            </a:r>
          </a:p>
          <a:p>
            <a:pPr marL="0" indent="0">
              <a:spcBef>
                <a:spcPts val="1800"/>
              </a:spcBef>
              <a:buNone/>
            </a:pPr>
            <a:endParaRPr lang="en-US" sz="2400" dirty="0"/>
          </a:p>
        </p:txBody>
      </p:sp>
    </p:spTree>
    <p:custDataLst>
      <p:tags r:id="rId1"/>
    </p:custDataLst>
    <p:extLst>
      <p:ext uri="{BB962C8B-B14F-4D97-AF65-F5344CB8AC3E}">
        <p14:creationId xmlns:p14="http://schemas.microsoft.com/office/powerpoint/2010/main" val="1735599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
            <a:ext cx="9454101" cy="1201002"/>
          </a:xfrm>
        </p:spPr>
        <p:txBody>
          <a:bodyPr>
            <a:noAutofit/>
          </a:bodyPr>
          <a:lstStyle/>
          <a:p>
            <a:r>
              <a:rPr lang="en-US" sz="3400" dirty="0"/>
              <a:t>Module 8 Details: Design Patterns and Sample Architectures</a:t>
            </a:r>
          </a:p>
        </p:txBody>
      </p:sp>
      <p:sp>
        <p:nvSpPr>
          <p:cNvPr id="3" name="Content Placeholder 2"/>
          <p:cNvSpPr>
            <a:spLocks noGrp="1"/>
          </p:cNvSpPr>
          <p:nvPr>
            <p:ph idx="1"/>
          </p:nvPr>
        </p:nvSpPr>
        <p:spPr/>
        <p:txBody>
          <a:bodyPr>
            <a:noAutofit/>
          </a:bodyPr>
          <a:lstStyle/>
          <a:p>
            <a:pPr marL="493713" indent="-493713">
              <a:lnSpc>
                <a:spcPct val="100000"/>
              </a:lnSpc>
              <a:spcBef>
                <a:spcPts val="1800"/>
              </a:spcBef>
            </a:pPr>
            <a:r>
              <a:rPr lang="en-US" sz="2400" b="1" dirty="0"/>
              <a:t>Part 1: </a:t>
            </a:r>
            <a:r>
              <a:rPr lang="en-US" sz="2400" dirty="0"/>
              <a:t>Introduction to the Well-Architected Framework</a:t>
            </a:r>
          </a:p>
          <a:p>
            <a:pPr marL="493713" indent="-493713">
              <a:lnSpc>
                <a:spcPct val="100000"/>
              </a:lnSpc>
              <a:spcBef>
                <a:spcPts val="1800"/>
              </a:spcBef>
            </a:pPr>
            <a:r>
              <a:rPr lang="en-US" sz="2400" b="1" dirty="0"/>
              <a:t>Part 2: </a:t>
            </a:r>
            <a:r>
              <a:rPr lang="en-US" sz="2400" dirty="0"/>
              <a:t>Pillars of the Well-Architected Framework</a:t>
            </a:r>
          </a:p>
          <a:p>
            <a:pPr marL="493713" indent="-493713">
              <a:lnSpc>
                <a:spcPct val="100000"/>
              </a:lnSpc>
              <a:spcBef>
                <a:spcPts val="1800"/>
              </a:spcBef>
            </a:pPr>
            <a:r>
              <a:rPr lang="en-US" sz="2400" b="1" dirty="0"/>
              <a:t>Part 3: </a:t>
            </a:r>
            <a:r>
              <a:rPr lang="en-US" sz="2400" dirty="0"/>
              <a:t>Well-Architected Design Principles</a:t>
            </a:r>
          </a:p>
        </p:txBody>
      </p:sp>
    </p:spTree>
    <p:custDataLst>
      <p:tags r:id="rId1"/>
    </p:custDataLst>
    <p:extLst>
      <p:ext uri="{BB962C8B-B14F-4D97-AF65-F5344CB8AC3E}">
        <p14:creationId xmlns:p14="http://schemas.microsoft.com/office/powerpoint/2010/main" val="2555718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
            <a:ext cx="9454101" cy="1201002"/>
          </a:xfrm>
        </p:spPr>
        <p:txBody>
          <a:bodyPr>
            <a:noAutofit/>
          </a:bodyPr>
          <a:lstStyle/>
          <a:p>
            <a:r>
              <a:rPr lang="en-US" sz="3400" dirty="0"/>
              <a:t>Module 9: </a:t>
            </a:r>
            <a:r>
              <a:rPr lang="en-US" sz="3600" dirty="0"/>
              <a:t>Well-Architected Framework </a:t>
            </a:r>
            <a:br>
              <a:rPr lang="en-US" sz="3600" dirty="0"/>
            </a:br>
            <a:r>
              <a:rPr lang="en-US" sz="3600" dirty="0"/>
              <a:t>Pillar 1 – Operational Excellence</a:t>
            </a:r>
            <a:endParaRPr lang="en-US" sz="3400" dirty="0"/>
          </a:p>
        </p:txBody>
      </p:sp>
      <p:sp>
        <p:nvSpPr>
          <p:cNvPr id="3" name="Content Placeholder 2"/>
          <p:cNvSpPr>
            <a:spLocks noGrp="1"/>
          </p:cNvSpPr>
          <p:nvPr>
            <p:ph idx="1"/>
          </p:nvPr>
        </p:nvSpPr>
        <p:spPr/>
        <p:txBody>
          <a:bodyPr>
            <a:noAutofit/>
          </a:bodyPr>
          <a:lstStyle/>
          <a:p>
            <a:pPr marL="493713" indent="-493713">
              <a:lnSpc>
                <a:spcPct val="10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1: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Principles of the Operational Excellence Pillar</a:t>
            </a:r>
          </a:p>
          <a:p>
            <a:pPr marL="493713" indent="-493713">
              <a:lnSpc>
                <a:spcPct val="10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2: </a:t>
            </a:r>
            <a:r>
              <a:rPr lang="en-US" sz="2400" dirty="0"/>
              <a:t>Drive Operational Excellence </a:t>
            </a:r>
          </a:p>
          <a:p>
            <a:pPr marL="493713" indent="-493713">
              <a:lnSpc>
                <a:spcPct val="100000"/>
              </a:lnSpc>
              <a:spcBef>
                <a:spcPts val="1800"/>
              </a:spcBef>
            </a:pPr>
            <a:r>
              <a:rPr lang="en-US" sz="2400" b="1" dirty="0"/>
              <a:t>Part 3: </a:t>
            </a:r>
            <a:r>
              <a:rPr lang="en-US" sz="2400" dirty="0"/>
              <a:t>Operational Excellence Pillar Questions</a:t>
            </a:r>
          </a:p>
        </p:txBody>
      </p:sp>
    </p:spTree>
    <p:custDataLst>
      <p:tags r:id="rId1"/>
    </p:custDataLst>
    <p:extLst>
      <p:ext uri="{BB962C8B-B14F-4D97-AF65-F5344CB8AC3E}">
        <p14:creationId xmlns:p14="http://schemas.microsoft.com/office/powerpoint/2010/main" val="397377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0"/>
            <a:ext cx="9393141" cy="1187355"/>
          </a:xfrm>
        </p:spPr>
        <p:txBody>
          <a:bodyPr>
            <a:noAutofit/>
          </a:bodyPr>
          <a:lstStyle/>
          <a:p>
            <a:r>
              <a:rPr lang="en-US" sz="3400" dirty="0"/>
              <a:t>Module 10: </a:t>
            </a:r>
            <a:r>
              <a:rPr lang="en-US" sz="3600" dirty="0"/>
              <a:t>Well-Architected Framework </a:t>
            </a:r>
            <a:br>
              <a:rPr lang="en-US" sz="3600" dirty="0"/>
            </a:br>
            <a:r>
              <a:rPr lang="en-US" sz="3600" dirty="0"/>
              <a:t>Pillar 2 – Security</a:t>
            </a:r>
            <a:endParaRPr lang="en-US" sz="3400" dirty="0"/>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 </a:t>
            </a:r>
            <a:r>
              <a:rPr lang="en-US" sz="2400" dirty="0"/>
              <a:t>Principles of the Security Pillar</a:t>
            </a:r>
          </a:p>
          <a:p>
            <a:pPr marL="493713" indent="-493713">
              <a:spcBef>
                <a:spcPts val="1800"/>
              </a:spcBef>
            </a:pPr>
            <a:r>
              <a:rPr lang="en-US" sz="2400" b="1" dirty="0"/>
              <a:t>Part 2: </a:t>
            </a:r>
            <a:r>
              <a:rPr lang="en-US" sz="2400" dirty="0"/>
              <a:t>Preventing Common Security Exploits</a:t>
            </a:r>
          </a:p>
          <a:p>
            <a:pPr marL="493713" indent="-493713">
              <a:spcBef>
                <a:spcPts val="1800"/>
              </a:spcBef>
            </a:pPr>
            <a:r>
              <a:rPr lang="en-US" sz="2400" b="1" dirty="0"/>
              <a:t>Part 3: </a:t>
            </a:r>
            <a:r>
              <a:rPr lang="en-US" sz="2400" dirty="0"/>
              <a:t>Securing Data in CloudFront</a:t>
            </a:r>
          </a:p>
          <a:p>
            <a:pPr marL="493713" indent="-493713">
              <a:spcBef>
                <a:spcPts val="1800"/>
              </a:spcBef>
            </a:pPr>
            <a:r>
              <a:rPr lang="en-US" sz="2400" b="1" dirty="0"/>
              <a:t>Part 4: </a:t>
            </a:r>
            <a:r>
              <a:rPr lang="en-US" sz="2400" dirty="0"/>
              <a:t>Encrypting Data</a:t>
            </a:r>
          </a:p>
          <a:p>
            <a:pPr marL="493713" indent="-493713">
              <a:spcBef>
                <a:spcPts val="1800"/>
              </a:spcBef>
            </a:pPr>
            <a:r>
              <a:rPr lang="en-US" sz="2400" b="1" dirty="0"/>
              <a:t>Part 5: </a:t>
            </a:r>
            <a:r>
              <a:rPr lang="en-US" sz="2400" dirty="0"/>
              <a:t>Authentication</a:t>
            </a:r>
          </a:p>
          <a:p>
            <a:pPr marL="493713" indent="-493713">
              <a:spcBef>
                <a:spcPts val="1800"/>
              </a:spcBef>
            </a:pPr>
            <a:r>
              <a:rPr lang="en-US" sz="2400" b="1" dirty="0">
                <a:solidFill>
                  <a:srgbClr val="0070C0"/>
                </a:solidFill>
              </a:rPr>
              <a:t>Module 10 Lab: Introduction to Amazon CloudFront</a:t>
            </a:r>
            <a:endParaRPr lang="en-US" sz="2400" dirty="0"/>
          </a:p>
        </p:txBody>
      </p:sp>
    </p:spTree>
    <p:custDataLst>
      <p:tags r:id="rId1"/>
    </p:custDataLst>
    <p:extLst>
      <p:ext uri="{BB962C8B-B14F-4D97-AF65-F5344CB8AC3E}">
        <p14:creationId xmlns:p14="http://schemas.microsoft.com/office/powerpoint/2010/main" val="1573103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
            <a:ext cx="9454101" cy="1201002"/>
          </a:xfrm>
        </p:spPr>
        <p:txBody>
          <a:bodyPr>
            <a:noAutofit/>
          </a:bodyPr>
          <a:lstStyle/>
          <a:p>
            <a:r>
              <a:rPr lang="en-US" sz="3400" dirty="0"/>
              <a:t>Module 11: </a:t>
            </a:r>
            <a:r>
              <a:rPr lang="en-US" sz="3600" dirty="0"/>
              <a:t>Well-Architected Framework </a:t>
            </a:r>
            <a:br>
              <a:rPr lang="en-US" sz="3600" dirty="0"/>
            </a:br>
            <a:r>
              <a:rPr lang="en-US" sz="3600" dirty="0"/>
              <a:t>Pillar 3 – Reliability</a:t>
            </a:r>
            <a:endParaRPr lang="en-US" sz="3400" dirty="0"/>
          </a:p>
        </p:txBody>
      </p:sp>
      <p:sp>
        <p:nvSpPr>
          <p:cNvPr id="3" name="Content Placeholder 2"/>
          <p:cNvSpPr>
            <a:spLocks noGrp="1"/>
          </p:cNvSpPr>
          <p:nvPr>
            <p:ph idx="1"/>
          </p:nvPr>
        </p:nvSpPr>
        <p:spPr/>
        <p:txBody>
          <a:bodyPr>
            <a:noAutofit/>
          </a:bodyPr>
          <a:lstStyle/>
          <a:p>
            <a:pPr marL="493713" indent="-493713">
              <a:lnSpc>
                <a:spcPct val="10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1: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Principles of the Reliability Pillar</a:t>
            </a:r>
          </a:p>
          <a:p>
            <a:pPr marL="493713" indent="-493713">
              <a:lnSpc>
                <a:spcPct val="10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2: </a:t>
            </a:r>
            <a:r>
              <a:rPr lang="en-US" sz="2400" dirty="0"/>
              <a:t>Making Your Infrastructure More Reliable</a:t>
            </a:r>
          </a:p>
          <a:p>
            <a:pPr marL="493713" lvl="0" indent="-493713">
              <a:lnSpc>
                <a:spcPct val="150000"/>
              </a:lnSpc>
              <a:spcBef>
                <a:spcPts val="1800"/>
              </a:spcBef>
            </a:pPr>
            <a:r>
              <a:rPr lang="en-US" sz="2400" b="1" dirty="0">
                <a:solidFill>
                  <a:srgbClr val="0070C0"/>
                </a:solidFill>
              </a:rPr>
              <a:t>Exercise: Improve This Architecture</a:t>
            </a:r>
          </a:p>
          <a:p>
            <a:pPr marL="493713" lvl="0" indent="-493713">
              <a:lnSpc>
                <a:spcPct val="150000"/>
              </a:lnSpc>
              <a:spcBef>
                <a:spcPts val="1800"/>
              </a:spcBef>
            </a:pPr>
            <a:r>
              <a:rPr lang="en-US" sz="2400" b="1" dirty="0">
                <a:solidFill>
                  <a:srgbClr val="0070C0"/>
                </a:solidFill>
              </a:rPr>
              <a:t>Module 11 Lab: Multi-Region Failover with Amazon Route 53</a:t>
            </a:r>
            <a:endParaRPr lang="en-US" sz="2400" dirty="0"/>
          </a:p>
          <a:p>
            <a:pPr marL="493713" indent="-493713">
              <a:lnSpc>
                <a:spcPct val="100000"/>
              </a:lnSpc>
              <a:spcBef>
                <a:spcPts val="1800"/>
              </a:spcBef>
            </a:pPr>
            <a:r>
              <a:rPr lang="en-US" sz="2400" b="1" dirty="0"/>
              <a:t>Part 3: </a:t>
            </a:r>
            <a:r>
              <a:rPr lang="en-US" sz="2400" dirty="0"/>
              <a:t>Reliability Pillar Questions</a:t>
            </a:r>
          </a:p>
        </p:txBody>
      </p:sp>
    </p:spTree>
    <p:custDataLst>
      <p:tags r:id="rId1"/>
    </p:custDataLst>
    <p:extLst>
      <p:ext uri="{BB962C8B-B14F-4D97-AF65-F5344CB8AC3E}">
        <p14:creationId xmlns:p14="http://schemas.microsoft.com/office/powerpoint/2010/main" val="254213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34507"/>
            <a:ext cx="9454101" cy="1173706"/>
          </a:xfrm>
        </p:spPr>
        <p:txBody>
          <a:bodyPr>
            <a:noAutofit/>
          </a:bodyPr>
          <a:lstStyle/>
          <a:p>
            <a:r>
              <a:rPr lang="en-US" sz="3400" dirty="0"/>
              <a:t>Module 12: </a:t>
            </a:r>
            <a:r>
              <a:rPr lang="en-US" sz="3600" dirty="0"/>
              <a:t>Well-Architected Framework </a:t>
            </a:r>
            <a:br>
              <a:rPr lang="en-US" sz="3600" dirty="0"/>
            </a:br>
            <a:r>
              <a:rPr lang="en-US" sz="3600" dirty="0"/>
              <a:t>Pillar 4 – Performance Efficiency</a:t>
            </a:r>
            <a:endParaRPr lang="en-US" sz="3400" dirty="0"/>
          </a:p>
        </p:txBody>
      </p:sp>
      <p:sp>
        <p:nvSpPr>
          <p:cNvPr id="3" name="Content Placeholder 2"/>
          <p:cNvSpPr>
            <a:spLocks noGrp="1"/>
          </p:cNvSpPr>
          <p:nvPr>
            <p:ph idx="1"/>
          </p:nvPr>
        </p:nvSpPr>
        <p:spPr/>
        <p:txBody>
          <a:bodyPr>
            <a:noAutofit/>
          </a:bodyPr>
          <a:lstStyle/>
          <a:p>
            <a:pPr marL="493713" indent="-493713">
              <a:lnSpc>
                <a:spcPct val="15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1: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Principles of the Performance Pillar</a:t>
            </a:r>
          </a:p>
          <a:p>
            <a:pPr marL="493713" indent="-493713">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2: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Making Your Infrastructure Perform More Efficiently</a:t>
            </a:r>
          </a:p>
          <a:p>
            <a:pPr marL="493713" indent="-493713">
              <a:lnSpc>
                <a:spcPct val="150000"/>
              </a:lnSpc>
              <a:spcBef>
                <a:spcPts val="1800"/>
              </a:spcBef>
            </a:pPr>
            <a:r>
              <a:rPr lang="en-US" sz="2400" b="1" dirty="0">
                <a:solidFill>
                  <a:srgbClr val="0070C0"/>
                </a:solidFill>
              </a:rPr>
              <a:t>Exercise: Improve This Architecture </a:t>
            </a:r>
          </a:p>
          <a:p>
            <a:pPr marL="493713" indent="-493713">
              <a:lnSpc>
                <a:spcPct val="15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3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Performance Pillar Questions with Best Practices</a:t>
            </a:r>
          </a:p>
        </p:txBody>
      </p:sp>
    </p:spTree>
    <p:custDataLst>
      <p:tags r:id="rId1"/>
    </p:custDataLst>
    <p:extLst>
      <p:ext uri="{BB962C8B-B14F-4D97-AF65-F5344CB8AC3E}">
        <p14:creationId xmlns:p14="http://schemas.microsoft.com/office/powerpoint/2010/main" val="201872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0"/>
            <a:ext cx="9454101" cy="1160059"/>
          </a:xfrm>
        </p:spPr>
        <p:txBody>
          <a:bodyPr>
            <a:noAutofit/>
          </a:bodyPr>
          <a:lstStyle/>
          <a:p>
            <a:r>
              <a:rPr lang="en-US" sz="3400" dirty="0"/>
              <a:t>Module 13: </a:t>
            </a:r>
            <a:r>
              <a:rPr lang="en-US" sz="3600" dirty="0"/>
              <a:t>Well-Architected Framework </a:t>
            </a:r>
            <a:br>
              <a:rPr lang="en-US" sz="3600" dirty="0"/>
            </a:br>
            <a:r>
              <a:rPr lang="en-US" sz="3600" dirty="0"/>
              <a:t>Pillar 5 – Cost Optimization</a:t>
            </a:r>
            <a:endParaRPr lang="en-US" sz="3400" dirty="0"/>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 </a:t>
            </a:r>
            <a:r>
              <a:rPr lang="en-US" sz="2400" dirty="0"/>
              <a:t>Principles of the Cost-Optimization Pillar </a:t>
            </a:r>
          </a:p>
          <a:p>
            <a:pPr marL="493713" indent="-493713">
              <a:spcBef>
                <a:spcPts val="1800"/>
              </a:spcBef>
            </a:pPr>
            <a:r>
              <a:rPr lang="en-US" sz="2400" b="1" dirty="0"/>
              <a:t>Part 2: </a:t>
            </a:r>
            <a:r>
              <a:rPr lang="en-US" sz="2400" dirty="0"/>
              <a:t>Optimizing the Cost of Your Infrastructure</a:t>
            </a:r>
          </a:p>
          <a:p>
            <a:pPr marL="493713" indent="-493713">
              <a:spcBef>
                <a:spcPts val="1800"/>
              </a:spcBef>
            </a:pPr>
            <a:r>
              <a:rPr lang="en-US" sz="2400" b="1" dirty="0"/>
              <a:t>Part 3: </a:t>
            </a:r>
            <a:r>
              <a:rPr lang="en-US" sz="2400" dirty="0"/>
              <a:t>Dedicated Instances and Dedicated Hosts</a:t>
            </a:r>
          </a:p>
          <a:p>
            <a:pPr marL="493713" indent="-493713">
              <a:spcBef>
                <a:spcPts val="1800"/>
              </a:spcBef>
            </a:pPr>
            <a:r>
              <a:rPr lang="en-US" sz="2400" b="1" dirty="0"/>
              <a:t>Part 4: </a:t>
            </a:r>
            <a:r>
              <a:rPr lang="en-US" sz="2400" dirty="0"/>
              <a:t>Trusted Advisor</a:t>
            </a:r>
          </a:p>
          <a:p>
            <a:pPr marL="493713" indent="-493713">
              <a:spcBef>
                <a:spcPts val="1800"/>
              </a:spcBef>
            </a:pPr>
            <a:r>
              <a:rPr lang="en-US" sz="2400" b="1" dirty="0"/>
              <a:t>Part 5: </a:t>
            </a:r>
            <a:r>
              <a:rPr lang="en-US" sz="2400" dirty="0"/>
              <a:t>Optimizing Cost with Caching</a:t>
            </a:r>
          </a:p>
          <a:p>
            <a:pPr marL="493713" indent="-493713">
              <a:spcBef>
                <a:spcPts val="1800"/>
              </a:spcBef>
            </a:pPr>
            <a:r>
              <a:rPr lang="en-US" sz="2400" b="1" dirty="0"/>
              <a:t>Part 6: </a:t>
            </a:r>
            <a:r>
              <a:rPr lang="en-US" sz="2400" dirty="0"/>
              <a:t>AWS Cost Calculation Tools</a:t>
            </a:r>
          </a:p>
          <a:p>
            <a:pPr marL="493713" indent="-493713">
              <a:spcBef>
                <a:spcPts val="1800"/>
              </a:spcBef>
            </a:pPr>
            <a:r>
              <a:rPr lang="en-US" sz="2400" b="1" dirty="0">
                <a:solidFill>
                  <a:schemeClr val="accent1"/>
                </a:solidFill>
              </a:rPr>
              <a:t>Exercise: Improve this Architecture</a:t>
            </a:r>
          </a:p>
          <a:p>
            <a:pPr marL="493713" indent="-493713">
              <a:spcBef>
                <a:spcPts val="1800"/>
              </a:spcBef>
            </a:pPr>
            <a:r>
              <a:rPr lang="en-US" sz="2400" b="1" dirty="0"/>
              <a:t>Appendix A: </a:t>
            </a:r>
            <a:r>
              <a:rPr lang="en-US" sz="2400" dirty="0"/>
              <a:t>Cost Optimization Questions</a:t>
            </a:r>
          </a:p>
        </p:txBody>
      </p:sp>
    </p:spTree>
    <p:custDataLst>
      <p:tags r:id="rId1"/>
    </p:custDataLst>
    <p:extLst>
      <p:ext uri="{BB962C8B-B14F-4D97-AF65-F5344CB8AC3E}">
        <p14:creationId xmlns:p14="http://schemas.microsoft.com/office/powerpoint/2010/main" val="303720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9" y="1358108"/>
            <a:ext cx="10515600" cy="4913308"/>
          </a:xfrm>
        </p:spPr>
        <p:txBody>
          <a:bodyPr>
            <a:noAutofit/>
          </a:bodyPr>
          <a:lstStyle/>
          <a:p>
            <a:pPr>
              <a:spcBef>
                <a:spcPts val="1800"/>
              </a:spcBef>
            </a:pPr>
            <a:r>
              <a:rPr lang="en-US" dirty="0"/>
              <a:t>Prerequisites</a:t>
            </a:r>
          </a:p>
          <a:p>
            <a:pPr>
              <a:spcBef>
                <a:spcPts val="1800"/>
              </a:spcBef>
            </a:pPr>
            <a:r>
              <a:rPr lang="en-US" dirty="0"/>
              <a:t>Course Objectives</a:t>
            </a:r>
          </a:p>
          <a:p>
            <a:pPr>
              <a:spcBef>
                <a:spcPts val="1800"/>
              </a:spcBef>
            </a:pPr>
            <a:r>
              <a:rPr lang="en-US" dirty="0"/>
              <a:t>Course Overview</a:t>
            </a:r>
            <a:endParaRPr lang="en-US" b="1" dirty="0"/>
          </a:p>
        </p:txBody>
      </p:sp>
    </p:spTree>
    <p:custDataLst>
      <p:tags r:id="rId1"/>
    </p:custDataLst>
    <p:extLst>
      <p:ext uri="{BB962C8B-B14F-4D97-AF65-F5344CB8AC3E}">
        <p14:creationId xmlns:p14="http://schemas.microsoft.com/office/powerpoint/2010/main" val="4114337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54101" cy="779463"/>
          </a:xfrm>
        </p:spPr>
        <p:txBody>
          <a:bodyPr>
            <a:noAutofit/>
          </a:bodyPr>
          <a:lstStyle/>
          <a:p>
            <a:r>
              <a:rPr lang="en-US" sz="3800" dirty="0"/>
              <a:t>Module 14 Details: Troubleshooting</a:t>
            </a:r>
          </a:p>
        </p:txBody>
      </p:sp>
      <p:sp>
        <p:nvSpPr>
          <p:cNvPr id="3" name="Content Placeholder 2"/>
          <p:cNvSpPr>
            <a:spLocks noGrp="1"/>
          </p:cNvSpPr>
          <p:nvPr>
            <p:ph idx="1"/>
          </p:nvPr>
        </p:nvSpPr>
        <p:spPr/>
        <p:txBody>
          <a:bodyPr>
            <a:noAutofit/>
          </a:bodyPr>
          <a:lstStyle/>
          <a:p>
            <a:pPr marL="493713" indent="-493713">
              <a:lnSpc>
                <a:spcPct val="15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1: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Troubleshooting Steps to Take When Encountering Errors. </a:t>
            </a:r>
          </a:p>
          <a:p>
            <a:pPr marL="493713" indent="-493713">
              <a:lnSpc>
                <a:spcPct val="150000"/>
              </a:lnSpc>
              <a:spcBef>
                <a:spcPts val="1800"/>
              </a:spcBef>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Part 2: </a:t>
            </a:r>
            <a:r>
              <a:rPr lang="en-US" sz="2400" dirty="0"/>
              <a:t>Discover the various AWS Support Options Available. </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116094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
            <a:ext cx="9454101" cy="1187354"/>
          </a:xfrm>
        </p:spPr>
        <p:txBody>
          <a:bodyPr>
            <a:noAutofit/>
          </a:bodyPr>
          <a:lstStyle/>
          <a:p>
            <a:r>
              <a:rPr lang="en-US" sz="3400" dirty="0"/>
              <a:t>Module 15: </a:t>
            </a:r>
            <a:r>
              <a:rPr lang="en-US" sz="3600" dirty="0"/>
              <a:t>Design Patterns and Sample Architectures</a:t>
            </a:r>
            <a:endParaRPr lang="en-US" sz="3400" dirty="0"/>
          </a:p>
        </p:txBody>
      </p:sp>
      <p:sp>
        <p:nvSpPr>
          <p:cNvPr id="3" name="Content Placeholder 2"/>
          <p:cNvSpPr>
            <a:spLocks noGrp="1"/>
          </p:cNvSpPr>
          <p:nvPr>
            <p:ph idx="1"/>
          </p:nvPr>
        </p:nvSpPr>
        <p:spPr/>
        <p:txBody>
          <a:bodyPr>
            <a:noAutofit/>
          </a:bodyPr>
          <a:lstStyle/>
          <a:p>
            <a:pPr marL="493713" indent="-493713">
              <a:spcBef>
                <a:spcPts val="1800"/>
              </a:spcBef>
            </a:pPr>
            <a:r>
              <a:rPr lang="en-US" sz="2400" b="1" dirty="0"/>
              <a:t>Part 1: </a:t>
            </a:r>
            <a:r>
              <a:rPr lang="en-US" sz="2400" dirty="0"/>
              <a:t>High Availability Design Patterns</a:t>
            </a:r>
          </a:p>
          <a:p>
            <a:pPr marL="493713" indent="-493713">
              <a:spcBef>
                <a:spcPts val="1800"/>
              </a:spcBef>
            </a:pPr>
            <a:r>
              <a:rPr lang="en-US" sz="2400" b="1" dirty="0"/>
              <a:t>Part 2: </a:t>
            </a:r>
            <a:r>
              <a:rPr lang="en-US" sz="2400" dirty="0"/>
              <a:t>Stream Processing Example</a:t>
            </a:r>
          </a:p>
          <a:p>
            <a:pPr marL="493713" indent="-493713">
              <a:spcBef>
                <a:spcPts val="1800"/>
              </a:spcBef>
            </a:pPr>
            <a:r>
              <a:rPr lang="en-US" sz="2400" b="1" dirty="0"/>
              <a:t>Part 3: </a:t>
            </a:r>
            <a:r>
              <a:rPr lang="en-US" sz="2400" dirty="0"/>
              <a:t>Sensor Network Data Ingestion and Processing Example</a:t>
            </a:r>
          </a:p>
          <a:p>
            <a:pPr marL="493713" indent="-493713">
              <a:spcBef>
                <a:spcPts val="1800"/>
              </a:spcBef>
            </a:pPr>
            <a:r>
              <a:rPr lang="en-US" sz="2400" b="1" dirty="0"/>
              <a:t>Part 4: </a:t>
            </a:r>
            <a:r>
              <a:rPr lang="en-US" sz="2400" dirty="0"/>
              <a:t>Application Back-End Example</a:t>
            </a:r>
          </a:p>
          <a:p>
            <a:pPr marL="493713" indent="-493713">
              <a:spcBef>
                <a:spcPts val="1800"/>
              </a:spcBef>
            </a:pPr>
            <a:r>
              <a:rPr lang="en-US" sz="2400" b="1" dirty="0"/>
              <a:t>Part 5: </a:t>
            </a:r>
            <a:r>
              <a:rPr lang="en-US" sz="2400" dirty="0"/>
              <a:t>Transcoding and Serving Video Files Example</a:t>
            </a:r>
          </a:p>
          <a:p>
            <a:pPr marL="493713" indent="-493713">
              <a:spcBef>
                <a:spcPts val="1800"/>
              </a:spcBef>
            </a:pPr>
            <a:endParaRPr lang="en-US" sz="2400" dirty="0"/>
          </a:p>
          <a:p>
            <a:pPr marL="493713" indent="-493713">
              <a:spcBef>
                <a:spcPts val="1800"/>
              </a:spcBef>
            </a:pPr>
            <a:r>
              <a:rPr lang="en-US" sz="2400" b="1" dirty="0">
                <a:solidFill>
                  <a:srgbClr val="AB7942"/>
                </a:solidFill>
              </a:rPr>
              <a:t>PROJECT 2 – </a:t>
            </a:r>
            <a:r>
              <a:rPr lang="en-US" sz="2400" b="1" dirty="0" err="1">
                <a:solidFill>
                  <a:srgbClr val="AB7942"/>
                </a:solidFill>
              </a:rPr>
              <a:t>GoGreen</a:t>
            </a:r>
            <a:r>
              <a:rPr lang="en-US" sz="2400" b="1" dirty="0">
                <a:solidFill>
                  <a:srgbClr val="AB7942"/>
                </a:solidFill>
              </a:rPr>
              <a:t> Insurance Company – Designing a “Paperless” Solution</a:t>
            </a:r>
            <a:endParaRPr lang="en-US" sz="2400" dirty="0"/>
          </a:p>
        </p:txBody>
      </p:sp>
    </p:spTree>
    <p:custDataLst>
      <p:tags r:id="rId1"/>
    </p:custDataLst>
    <p:extLst>
      <p:ext uri="{BB962C8B-B14F-4D97-AF65-F5344CB8AC3E}">
        <p14:creationId xmlns:p14="http://schemas.microsoft.com/office/powerpoint/2010/main" val="3682907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1924050"/>
            <a:ext cx="11115261" cy="3796997"/>
          </a:xfrm>
        </p:spPr>
        <p:txBody>
          <a:bodyPr/>
          <a:lstStyle/>
          <a:p>
            <a:pPr>
              <a:spcBef>
                <a:spcPts val="2400"/>
              </a:spcBef>
            </a:pPr>
            <a:r>
              <a:rPr lang="en-US" sz="4800" dirty="0"/>
              <a:t>Up Next: Unit 2 – Designing Your Environment</a:t>
            </a:r>
            <a:br>
              <a:rPr lang="en-US" sz="3600" dirty="0"/>
            </a:br>
            <a:endParaRPr lang="en-US" sz="3600" dirty="0"/>
          </a:p>
        </p:txBody>
      </p:sp>
    </p:spTree>
    <p:extLst>
      <p:ext uri="{BB962C8B-B14F-4D97-AF65-F5344CB8AC3E}">
        <p14:creationId xmlns:p14="http://schemas.microsoft.com/office/powerpoint/2010/main" val="798760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6224" y="2783418"/>
            <a:ext cx="6991350" cy="834496"/>
          </a:xfrm>
        </p:spPr>
        <p:txBody>
          <a:bodyPr>
            <a:noAutofit/>
          </a:bodyPr>
          <a:lstStyle/>
          <a:p>
            <a:r>
              <a:rPr lang="en-US" sz="4400" dirty="0">
                <a:latin typeface="Amazon Ember Light" charset="0"/>
                <a:ea typeface="Amazon Ember Light" charset="0"/>
                <a:cs typeface="Amazon Ember Light" charset="0"/>
              </a:rPr>
              <a:t>Thanks for participating!</a:t>
            </a:r>
          </a:p>
        </p:txBody>
      </p:sp>
      <p:sp>
        <p:nvSpPr>
          <p:cNvPr id="5" name="TextBox 4"/>
          <p:cNvSpPr txBox="1"/>
          <p:nvPr/>
        </p:nvSpPr>
        <p:spPr>
          <a:xfrm>
            <a:off x="445824"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5" name="Content Placeholder 4"/>
          <p:cNvSpPr>
            <a:spLocks noGrp="1"/>
          </p:cNvSpPr>
          <p:nvPr>
            <p:ph idx="1"/>
          </p:nvPr>
        </p:nvSpPr>
        <p:spPr>
          <a:xfrm>
            <a:off x="238539" y="1440305"/>
            <a:ext cx="7869141" cy="4913308"/>
          </a:xfrm>
        </p:spPr>
        <p:txBody>
          <a:bodyPr>
            <a:noAutofit/>
          </a:bodyPr>
          <a:lstStyle/>
          <a:p>
            <a:pPr>
              <a:spcBef>
                <a:spcPts val="2400"/>
              </a:spcBef>
            </a:pPr>
            <a:r>
              <a:rPr lang="en-US" dirty="0"/>
              <a:t>Preferred knowledge</a:t>
            </a:r>
          </a:p>
          <a:p>
            <a:pPr lvl="1">
              <a:spcBef>
                <a:spcPts val="2400"/>
              </a:spcBef>
            </a:pPr>
            <a:r>
              <a:rPr lang="en-US" dirty="0"/>
              <a:t>Completion of Academy Cloud Foundations (ACF) or equivalent experience.</a:t>
            </a:r>
          </a:p>
          <a:p>
            <a:pPr lvl="1">
              <a:spcBef>
                <a:spcPts val="2400"/>
              </a:spcBef>
            </a:pPr>
            <a:r>
              <a:rPr lang="en-US" dirty="0"/>
              <a:t>Working knowledge of distributed systems.</a:t>
            </a:r>
          </a:p>
          <a:p>
            <a:pPr lvl="1">
              <a:spcBef>
                <a:spcPts val="2400"/>
              </a:spcBef>
            </a:pPr>
            <a:r>
              <a:rPr lang="en-US" dirty="0"/>
              <a:t>Familiarity with general networking concepts.</a:t>
            </a:r>
          </a:p>
          <a:p>
            <a:pPr lvl="1">
              <a:spcBef>
                <a:spcPts val="2400"/>
              </a:spcBef>
            </a:pPr>
            <a:r>
              <a:rPr lang="en-US" dirty="0"/>
              <a:t>Working knowledge of multi-tier architectures.</a:t>
            </a:r>
          </a:p>
          <a:p>
            <a:pPr lvl="1">
              <a:spcBef>
                <a:spcPts val="2400"/>
              </a:spcBef>
            </a:pPr>
            <a:r>
              <a:rPr lang="en-US" dirty="0"/>
              <a:t>Familiarity with cloud computing concepts.</a:t>
            </a:r>
          </a:p>
          <a:p>
            <a:pPr lvl="1">
              <a:spcBef>
                <a:spcPts val="2400"/>
              </a:spcBef>
            </a:pPr>
            <a:endParaRPr lang="en-US" dirty="0"/>
          </a:p>
        </p:txBody>
      </p:sp>
      <p:pic>
        <p:nvPicPr>
          <p:cNvPr id="4" name="Picture 3">
            <a:extLst>
              <a:ext uri="{FF2B5EF4-FFF2-40B4-BE49-F238E27FC236}">
                <a16:creationId xmlns:a16="http://schemas.microsoft.com/office/drawing/2014/main" id="{6F8C17E4-E9BE-6D43-86A5-78215D1F29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85" t="3704" r="15488" b="3518"/>
          <a:stretch/>
        </p:blipFill>
        <p:spPr>
          <a:xfrm>
            <a:off x="9662160" y="2141345"/>
            <a:ext cx="2057400" cy="2718034"/>
          </a:xfrm>
          <a:prstGeom prst="rect">
            <a:avLst/>
          </a:prstGeom>
        </p:spPr>
      </p:pic>
    </p:spTree>
    <p:custDataLst>
      <p:tags r:id="rId1"/>
    </p:custDataLst>
    <p:extLst>
      <p:ext uri="{BB962C8B-B14F-4D97-AF65-F5344CB8AC3E}">
        <p14:creationId xmlns:p14="http://schemas.microsoft.com/office/powerpoint/2010/main" val="149637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1B8830-1A3A-3342-81ED-E6549280A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415" t="7988" r="14822" b="8544"/>
          <a:stretch/>
        </p:blipFill>
        <p:spPr>
          <a:xfrm>
            <a:off x="9372600" y="2150196"/>
            <a:ext cx="2057400" cy="2461533"/>
          </a:xfrm>
          <a:prstGeom prst="rect">
            <a:avLst/>
          </a:prstGeom>
        </p:spPr>
      </p:pic>
      <p:sp>
        <p:nvSpPr>
          <p:cNvPr id="11" name="Content Placeholder 4">
            <a:extLst>
              <a:ext uri="{FF2B5EF4-FFF2-40B4-BE49-F238E27FC236}">
                <a16:creationId xmlns:a16="http://schemas.microsoft.com/office/drawing/2014/main" id="{751C7C9D-B19F-FA47-9E46-A911576EE9D5}"/>
              </a:ext>
            </a:extLst>
          </p:cNvPr>
          <p:cNvSpPr txBox="1">
            <a:spLocks/>
          </p:cNvSpPr>
          <p:nvPr/>
        </p:nvSpPr>
        <p:spPr>
          <a:xfrm>
            <a:off x="238539" y="1470785"/>
            <a:ext cx="8600661" cy="4913308"/>
          </a:xfrm>
          <a:prstGeom prst="rect">
            <a:avLst/>
          </a:prstGeom>
        </p:spPr>
        <p:txBody>
          <a:bodyPr vert="horz" lIns="91440" tIns="45720" rIns="91440" bIns="45720" rtlCol="0">
            <a:noAutofit/>
          </a:bodyPr>
          <a:lstStyle>
            <a:lvl1pPr marL="457200" indent="-457200" algn="l" defTabSz="914400" rtl="0" eaLnBrk="1" latinLnBrk="0" hangingPunct="1">
              <a:lnSpc>
                <a:spcPct val="90000"/>
              </a:lnSpc>
              <a:spcBef>
                <a:spcPts val="1000"/>
              </a:spcBef>
              <a:buFontTx/>
              <a:buBlip>
                <a:blip r:embed="rId5"/>
              </a:buBlip>
              <a:defRPr sz="2800" b="0" i="0" kern="1200">
                <a:solidFill>
                  <a:schemeClr val="tx1"/>
                </a:solidFill>
                <a:latin typeface="Amazon Ember Light" charset="0"/>
                <a:ea typeface="Amazon Ember Light" charset="0"/>
                <a:cs typeface="Amazon Ember Light" charset="0"/>
              </a:defRPr>
            </a:lvl1pPr>
            <a:lvl2pPr marL="974725" indent="-457200" algn="l" defTabSz="914400" rtl="0" eaLnBrk="1" latinLnBrk="0" hangingPunct="1">
              <a:lnSpc>
                <a:spcPct val="90000"/>
              </a:lnSpc>
              <a:spcBef>
                <a:spcPts val="500"/>
              </a:spcBef>
              <a:buFontTx/>
              <a:buBlip>
                <a:blip r:embed="rId5"/>
              </a:buBlip>
              <a:defRPr sz="2400" b="0" i="0" kern="1200">
                <a:solidFill>
                  <a:schemeClr val="tx1"/>
                </a:solidFill>
                <a:latin typeface="Amazon Ember Light" charset="0"/>
                <a:ea typeface="Amazon Ember Light" charset="0"/>
                <a:cs typeface="Amazon Ember Light" charset="0"/>
              </a:defRPr>
            </a:lvl2pPr>
            <a:lvl3pPr marL="1428750" indent="-4572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During this course, you will be able to:</a:t>
            </a:r>
          </a:p>
          <a:p>
            <a:r>
              <a:rPr lang="en-US" sz="2400" dirty="0"/>
              <a:t>Make architectural decisions based on the AWS-recommended architectural principles and best practices.</a:t>
            </a:r>
          </a:p>
          <a:p>
            <a:r>
              <a:rPr lang="en-US" sz="2400" dirty="0"/>
              <a:t>Explore leveraging AWS services to make your infrastructure scalable, reliable, and highly available.</a:t>
            </a:r>
          </a:p>
          <a:p>
            <a:r>
              <a:rPr lang="en-US" sz="2400" dirty="0"/>
              <a:t>Leverage AWS managed services to enable greater flexibility and resiliency in an infrastructure.</a:t>
            </a:r>
          </a:p>
          <a:p>
            <a:r>
              <a:rPr lang="en-US" sz="2400" dirty="0"/>
              <a:t>Make an AWS-based infrastructure more efficient in order to increase performance and reduce costs.</a:t>
            </a:r>
          </a:p>
          <a:p>
            <a:r>
              <a:rPr lang="en-US" sz="2400" dirty="0"/>
              <a:t>Use the Well-Architected Framework to improve architectures with AWS solutions.</a:t>
            </a:r>
          </a:p>
        </p:txBody>
      </p:sp>
      <p:sp>
        <p:nvSpPr>
          <p:cNvPr id="12" name="Title 1">
            <a:extLst>
              <a:ext uri="{FF2B5EF4-FFF2-40B4-BE49-F238E27FC236}">
                <a16:creationId xmlns:a16="http://schemas.microsoft.com/office/drawing/2014/main" id="{994AAF3C-500B-6941-ADA7-B320DB1AEC3C}"/>
              </a:ext>
            </a:extLst>
          </p:cNvPr>
          <p:cNvSpPr>
            <a:spLocks noGrp="1"/>
          </p:cNvSpPr>
          <p:nvPr>
            <p:ph type="title"/>
          </p:nvPr>
        </p:nvSpPr>
        <p:spPr>
          <a:xfrm>
            <a:off x="238539" y="263527"/>
            <a:ext cx="11115261" cy="779463"/>
          </a:xfrm>
        </p:spPr>
        <p:txBody>
          <a:bodyPr/>
          <a:lstStyle/>
          <a:p>
            <a:r>
              <a:rPr lang="en-US" dirty="0"/>
              <a:t>Course Objectives</a:t>
            </a:r>
          </a:p>
        </p:txBody>
      </p:sp>
    </p:spTree>
    <p:custDataLst>
      <p:tags r:id="rId1"/>
    </p:custDataLst>
    <p:extLst>
      <p:ext uri="{BB962C8B-B14F-4D97-AF65-F5344CB8AC3E}">
        <p14:creationId xmlns:p14="http://schemas.microsoft.com/office/powerpoint/2010/main" val="1330000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Overview</a:t>
            </a:r>
          </a:p>
        </p:txBody>
      </p:sp>
      <p:sp>
        <p:nvSpPr>
          <p:cNvPr id="5" name="Content Placeholder 4"/>
          <p:cNvSpPr>
            <a:spLocks noGrp="1"/>
          </p:cNvSpPr>
          <p:nvPr>
            <p:ph idx="1"/>
          </p:nvPr>
        </p:nvSpPr>
        <p:spPr>
          <a:xfrm>
            <a:off x="238539" y="1371599"/>
            <a:ext cx="9636982" cy="4890573"/>
          </a:xfrm>
        </p:spPr>
        <p:txBody>
          <a:bodyPr>
            <a:noAutofit/>
          </a:bodyPr>
          <a:lstStyle/>
          <a:p>
            <a:pPr>
              <a:lnSpc>
                <a:spcPct val="100000"/>
              </a:lnSpc>
              <a:spcBef>
                <a:spcPts val="800"/>
              </a:spcBef>
              <a:spcAft>
                <a:spcPts val="800"/>
              </a:spcAft>
            </a:pPr>
            <a:r>
              <a:rPr lang="en-US" sz="2400" dirty="0"/>
              <a:t>Module 0 (Optional): AWS Service Review</a:t>
            </a:r>
            <a:endParaRPr lang="en-US" sz="2400" b="1" dirty="0"/>
          </a:p>
          <a:p>
            <a:pPr>
              <a:lnSpc>
                <a:spcPct val="100000"/>
              </a:lnSpc>
              <a:spcBef>
                <a:spcPts val="800"/>
              </a:spcBef>
              <a:spcAft>
                <a:spcPts val="800"/>
              </a:spcAft>
            </a:pPr>
            <a:r>
              <a:rPr lang="en-US" sz="2400" dirty="0"/>
              <a:t>Module 1:</a:t>
            </a:r>
            <a:r>
              <a:rPr lang="en-US" sz="2400" b="1" dirty="0"/>
              <a:t> </a:t>
            </a:r>
            <a:r>
              <a:rPr lang="en-US" sz="2400" dirty="0"/>
              <a:t>Course Welcome and Overview</a:t>
            </a:r>
          </a:p>
          <a:p>
            <a:pPr>
              <a:lnSpc>
                <a:spcPct val="100000"/>
              </a:lnSpc>
              <a:spcBef>
                <a:spcPts val="800"/>
              </a:spcBef>
              <a:spcAft>
                <a:spcPts val="800"/>
              </a:spcAft>
            </a:pPr>
            <a:r>
              <a:rPr lang="en-US" sz="2400" dirty="0"/>
              <a:t>Module 2</a:t>
            </a:r>
            <a:r>
              <a:rPr lang="en-US" sz="2400" b="1" dirty="0"/>
              <a:t>: </a:t>
            </a:r>
            <a:r>
              <a:rPr lang="en-US" sz="2400" dirty="0"/>
              <a:t>Designing the Network</a:t>
            </a:r>
          </a:p>
          <a:p>
            <a:pPr>
              <a:lnSpc>
                <a:spcPct val="100000"/>
              </a:lnSpc>
              <a:spcBef>
                <a:spcPts val="800"/>
              </a:spcBef>
              <a:spcAft>
                <a:spcPts val="800"/>
              </a:spcAft>
            </a:pPr>
            <a:r>
              <a:rPr lang="en-US" sz="2400" dirty="0"/>
              <a:t>Module 3</a:t>
            </a:r>
            <a:r>
              <a:rPr lang="en-US" sz="2400" b="1" dirty="0"/>
              <a:t>: </a:t>
            </a:r>
            <a:r>
              <a:rPr lang="en-US" sz="2400" dirty="0"/>
              <a:t>Designing for High Availability – Section 1 </a:t>
            </a:r>
          </a:p>
          <a:p>
            <a:pPr>
              <a:lnSpc>
                <a:spcPct val="100000"/>
              </a:lnSpc>
              <a:spcBef>
                <a:spcPts val="800"/>
              </a:spcBef>
              <a:spcAft>
                <a:spcPts val="800"/>
              </a:spcAft>
            </a:pPr>
            <a:r>
              <a:rPr lang="en-US" sz="2400" dirty="0"/>
              <a:t>Module 4</a:t>
            </a:r>
            <a:r>
              <a:rPr lang="en-US" sz="2400" b="1" dirty="0"/>
              <a:t>: </a:t>
            </a:r>
            <a:r>
              <a:rPr lang="en-US" sz="2400" dirty="0"/>
              <a:t>Designing for High Availability with Scaling – Section2</a:t>
            </a:r>
          </a:p>
          <a:p>
            <a:pPr>
              <a:lnSpc>
                <a:spcPct val="100000"/>
              </a:lnSpc>
              <a:spcBef>
                <a:spcPts val="800"/>
              </a:spcBef>
              <a:spcAft>
                <a:spcPts val="800"/>
              </a:spcAft>
            </a:pPr>
            <a:r>
              <a:rPr lang="en-US" sz="2400" dirty="0"/>
              <a:t>Module 5</a:t>
            </a:r>
            <a:r>
              <a:rPr lang="en-US" sz="2400" b="1" dirty="0"/>
              <a:t>: </a:t>
            </a:r>
            <a:r>
              <a:rPr lang="en-US" sz="2400" dirty="0"/>
              <a:t>Automating Your Infrastructure</a:t>
            </a:r>
          </a:p>
          <a:p>
            <a:pPr>
              <a:lnSpc>
                <a:spcPct val="100000"/>
              </a:lnSpc>
              <a:spcBef>
                <a:spcPts val="800"/>
              </a:spcBef>
              <a:spcAft>
                <a:spcPts val="800"/>
              </a:spcAft>
            </a:pPr>
            <a:r>
              <a:rPr lang="en-US" sz="2400" dirty="0"/>
              <a:t>Module 6</a:t>
            </a:r>
            <a:r>
              <a:rPr lang="en-US" sz="2400" b="1" dirty="0"/>
              <a:t>: </a:t>
            </a:r>
            <a:r>
              <a:rPr lang="en-US" sz="2400" dirty="0"/>
              <a:t>Decoupling Your Infrastructure</a:t>
            </a:r>
          </a:p>
          <a:p>
            <a:pPr>
              <a:lnSpc>
                <a:spcPct val="100000"/>
              </a:lnSpc>
              <a:spcBef>
                <a:spcPts val="800"/>
              </a:spcBef>
              <a:spcAft>
                <a:spcPts val="800"/>
              </a:spcAft>
            </a:pPr>
            <a:r>
              <a:rPr lang="en-US" sz="2400" dirty="0"/>
              <a:t>Module 7</a:t>
            </a:r>
            <a:r>
              <a:rPr lang="en-US" sz="2400" b="1" dirty="0"/>
              <a:t>: </a:t>
            </a:r>
            <a:r>
              <a:rPr lang="en-US" sz="2400" dirty="0"/>
              <a:t>Designing Web-Scale Media</a:t>
            </a:r>
          </a:p>
        </p:txBody>
      </p:sp>
      <p:pic>
        <p:nvPicPr>
          <p:cNvPr id="6" name="Picture 5">
            <a:extLst>
              <a:ext uri="{FF2B5EF4-FFF2-40B4-BE49-F238E27FC236}">
                <a16:creationId xmlns:a16="http://schemas.microsoft.com/office/drawing/2014/main" id="{1A28DF46-5AE0-1342-8457-186DD309DD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76" t="12752" r="8995" b="12693"/>
          <a:stretch/>
        </p:blipFill>
        <p:spPr>
          <a:xfrm>
            <a:off x="9875520" y="1463040"/>
            <a:ext cx="2057400" cy="1863139"/>
          </a:xfrm>
          <a:prstGeom prst="rect">
            <a:avLst/>
          </a:prstGeom>
        </p:spPr>
      </p:pic>
    </p:spTree>
    <p:custDataLst>
      <p:tags r:id="rId1"/>
    </p:custDataLst>
    <p:extLst>
      <p:ext uri="{BB962C8B-B14F-4D97-AF65-F5344CB8AC3E}">
        <p14:creationId xmlns:p14="http://schemas.microsoft.com/office/powerpoint/2010/main" val="312605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Overview, Continued</a:t>
            </a:r>
          </a:p>
        </p:txBody>
      </p:sp>
      <p:sp>
        <p:nvSpPr>
          <p:cNvPr id="5" name="Content Placeholder 4"/>
          <p:cNvSpPr>
            <a:spLocks noGrp="1"/>
          </p:cNvSpPr>
          <p:nvPr>
            <p:ph idx="1"/>
          </p:nvPr>
        </p:nvSpPr>
        <p:spPr>
          <a:xfrm>
            <a:off x="238539" y="1371599"/>
            <a:ext cx="9636982" cy="4890573"/>
          </a:xfrm>
        </p:spPr>
        <p:txBody>
          <a:bodyPr>
            <a:noAutofit/>
          </a:bodyPr>
          <a:lstStyle/>
          <a:p>
            <a:pPr>
              <a:lnSpc>
                <a:spcPct val="100000"/>
              </a:lnSpc>
              <a:spcBef>
                <a:spcPts val="800"/>
              </a:spcBef>
              <a:spcAft>
                <a:spcPts val="800"/>
              </a:spcAft>
            </a:pPr>
            <a:r>
              <a:rPr lang="en-US" sz="2400" b="1" dirty="0"/>
              <a:t>Module 8: </a:t>
            </a:r>
            <a:r>
              <a:rPr lang="en-US" sz="2400" dirty="0"/>
              <a:t>Well-Architected Framework</a:t>
            </a:r>
          </a:p>
          <a:p>
            <a:pPr>
              <a:lnSpc>
                <a:spcPct val="100000"/>
              </a:lnSpc>
              <a:spcBef>
                <a:spcPts val="800"/>
              </a:spcBef>
              <a:spcAft>
                <a:spcPts val="800"/>
              </a:spcAft>
            </a:pPr>
            <a:r>
              <a:rPr lang="en-US" sz="2400" b="1" dirty="0"/>
              <a:t>Module 9: </a:t>
            </a:r>
            <a:r>
              <a:rPr lang="en-US" sz="2400" dirty="0"/>
              <a:t>Well-Architected Pillar 1 - Operational Excellence</a:t>
            </a:r>
          </a:p>
          <a:p>
            <a:pPr>
              <a:lnSpc>
                <a:spcPct val="100000"/>
              </a:lnSpc>
              <a:spcBef>
                <a:spcPts val="800"/>
              </a:spcBef>
              <a:spcAft>
                <a:spcPts val="800"/>
              </a:spcAft>
            </a:pPr>
            <a:r>
              <a:rPr lang="en-US" sz="2400" b="1" dirty="0"/>
              <a:t>Module 10: </a:t>
            </a:r>
            <a:r>
              <a:rPr lang="en-US" sz="2400" dirty="0"/>
              <a:t>Well-Architected Pillar 2 - Security</a:t>
            </a:r>
          </a:p>
          <a:p>
            <a:pPr>
              <a:lnSpc>
                <a:spcPct val="100000"/>
              </a:lnSpc>
              <a:spcBef>
                <a:spcPts val="800"/>
              </a:spcBef>
              <a:spcAft>
                <a:spcPts val="800"/>
              </a:spcAft>
            </a:pPr>
            <a:r>
              <a:rPr lang="en-US" sz="2400" b="1" dirty="0"/>
              <a:t>Module 11: </a:t>
            </a:r>
            <a:r>
              <a:rPr lang="en-US" sz="2400" dirty="0"/>
              <a:t>Well-Architected Pillar 3 - Reliability</a:t>
            </a:r>
          </a:p>
          <a:p>
            <a:pPr>
              <a:lnSpc>
                <a:spcPct val="100000"/>
              </a:lnSpc>
              <a:spcBef>
                <a:spcPts val="800"/>
              </a:spcBef>
              <a:spcAft>
                <a:spcPts val="800"/>
              </a:spcAft>
            </a:pPr>
            <a:r>
              <a:rPr lang="en-US" sz="2400" b="1" dirty="0"/>
              <a:t>Module 12: </a:t>
            </a:r>
            <a:r>
              <a:rPr lang="en-US" sz="2400" dirty="0"/>
              <a:t>Well-Architected Pillar 4 - Performance Efficiency</a:t>
            </a:r>
          </a:p>
          <a:p>
            <a:pPr>
              <a:lnSpc>
                <a:spcPct val="100000"/>
              </a:lnSpc>
              <a:spcBef>
                <a:spcPts val="800"/>
              </a:spcBef>
              <a:spcAft>
                <a:spcPts val="800"/>
              </a:spcAft>
            </a:pPr>
            <a:r>
              <a:rPr lang="en-US" sz="2400" b="1" dirty="0"/>
              <a:t>Module 13: </a:t>
            </a:r>
            <a:r>
              <a:rPr lang="en-US" sz="2400" dirty="0"/>
              <a:t>Well-Architected Pillar 5 - Cost-Optimization</a:t>
            </a:r>
          </a:p>
          <a:p>
            <a:pPr>
              <a:lnSpc>
                <a:spcPct val="100000"/>
              </a:lnSpc>
              <a:spcBef>
                <a:spcPts val="800"/>
              </a:spcBef>
              <a:spcAft>
                <a:spcPts val="800"/>
              </a:spcAft>
            </a:pPr>
            <a:r>
              <a:rPr lang="en-US" sz="2400" b="1" dirty="0"/>
              <a:t>Module 14:</a:t>
            </a:r>
            <a:r>
              <a:rPr lang="en-US" sz="2400" dirty="0"/>
              <a:t> Troubleshooting</a:t>
            </a:r>
          </a:p>
          <a:p>
            <a:pPr>
              <a:lnSpc>
                <a:spcPct val="100000"/>
              </a:lnSpc>
              <a:spcBef>
                <a:spcPts val="800"/>
              </a:spcBef>
              <a:spcAft>
                <a:spcPts val="800"/>
              </a:spcAft>
            </a:pPr>
            <a:r>
              <a:rPr lang="en-US" sz="2400" b="1" dirty="0"/>
              <a:t>Module 15: </a:t>
            </a:r>
            <a:r>
              <a:rPr lang="en-US" sz="2400" dirty="0"/>
              <a:t>Design Patterns and Sample Architectures</a:t>
            </a:r>
          </a:p>
          <a:p>
            <a:pPr>
              <a:lnSpc>
                <a:spcPct val="100000"/>
              </a:lnSpc>
              <a:spcBef>
                <a:spcPts val="800"/>
              </a:spcBef>
              <a:spcAft>
                <a:spcPts val="800"/>
              </a:spcAft>
            </a:pPr>
            <a:endParaRPr lang="en-US" sz="2400" dirty="0"/>
          </a:p>
        </p:txBody>
      </p:sp>
      <p:pic>
        <p:nvPicPr>
          <p:cNvPr id="6" name="Picture 5">
            <a:extLst>
              <a:ext uri="{FF2B5EF4-FFF2-40B4-BE49-F238E27FC236}">
                <a16:creationId xmlns:a16="http://schemas.microsoft.com/office/drawing/2014/main" id="{1A28DF46-5AE0-1342-8457-186DD309DD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676" t="12752" r="8995" b="12693"/>
          <a:stretch/>
        </p:blipFill>
        <p:spPr>
          <a:xfrm>
            <a:off x="9875520" y="1463040"/>
            <a:ext cx="2057400" cy="1863139"/>
          </a:xfrm>
          <a:prstGeom prst="rect">
            <a:avLst/>
          </a:prstGeom>
        </p:spPr>
      </p:pic>
    </p:spTree>
    <p:custDataLst>
      <p:tags r:id="rId1"/>
    </p:custDataLst>
    <p:extLst>
      <p:ext uri="{BB962C8B-B14F-4D97-AF65-F5344CB8AC3E}">
        <p14:creationId xmlns:p14="http://schemas.microsoft.com/office/powerpoint/2010/main" val="1187343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Module 1: Course Welcome and Overview</a:t>
            </a:r>
          </a:p>
        </p:txBody>
      </p:sp>
      <p:sp>
        <p:nvSpPr>
          <p:cNvPr id="5" name="Content Placeholder 4"/>
          <p:cNvSpPr>
            <a:spLocks noGrp="1"/>
          </p:cNvSpPr>
          <p:nvPr>
            <p:ph idx="1"/>
          </p:nvPr>
        </p:nvSpPr>
        <p:spPr>
          <a:xfrm>
            <a:off x="238539" y="1358108"/>
            <a:ext cx="10515600" cy="4913308"/>
          </a:xfrm>
        </p:spPr>
        <p:txBody>
          <a:bodyPr>
            <a:noAutofit/>
          </a:bodyPr>
          <a:lstStyle/>
          <a:p>
            <a:pPr>
              <a:spcBef>
                <a:spcPts val="1800"/>
              </a:spcBef>
            </a:pPr>
            <a:r>
              <a:rPr lang="en-US" sz="2400" dirty="0"/>
              <a:t>Prerequisites</a:t>
            </a:r>
          </a:p>
          <a:p>
            <a:pPr>
              <a:spcBef>
                <a:spcPts val="1800"/>
              </a:spcBef>
            </a:pPr>
            <a:r>
              <a:rPr lang="en-US" sz="2400" dirty="0"/>
              <a:t>Course Objectives</a:t>
            </a:r>
          </a:p>
          <a:p>
            <a:pPr>
              <a:spcBef>
                <a:spcPts val="1800"/>
              </a:spcBef>
            </a:pPr>
            <a:r>
              <a:rPr lang="en-US" sz="2400" dirty="0"/>
              <a:t>Course Overview</a:t>
            </a:r>
          </a:p>
          <a:p>
            <a:pPr marL="0" indent="0">
              <a:spcBef>
                <a:spcPts val="1800"/>
              </a:spcBef>
              <a:buNone/>
            </a:pPr>
            <a:endParaRPr lang="en-US" dirty="0"/>
          </a:p>
        </p:txBody>
      </p:sp>
    </p:spTree>
    <p:custDataLst>
      <p:tags r:id="rId1"/>
    </p:custDataLst>
    <p:extLst>
      <p:ext uri="{BB962C8B-B14F-4D97-AF65-F5344CB8AC3E}">
        <p14:creationId xmlns:p14="http://schemas.microsoft.com/office/powerpoint/2010/main" val="3192051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10764741" cy="779463"/>
          </a:xfrm>
        </p:spPr>
        <p:txBody>
          <a:bodyPr>
            <a:noAutofit/>
          </a:bodyPr>
          <a:lstStyle/>
          <a:p>
            <a:r>
              <a:rPr lang="en-US" sz="3800" dirty="0"/>
              <a:t>Module 2: Designing the Network</a:t>
            </a:r>
          </a:p>
        </p:txBody>
      </p:sp>
      <p:sp>
        <p:nvSpPr>
          <p:cNvPr id="3" name="Content Placeholder 2"/>
          <p:cNvSpPr>
            <a:spLocks noGrp="1"/>
          </p:cNvSpPr>
          <p:nvPr>
            <p:ph idx="1"/>
          </p:nvPr>
        </p:nvSpPr>
        <p:spPr>
          <a:xfrm>
            <a:off x="238539" y="1276528"/>
            <a:ext cx="11352570" cy="5178859"/>
          </a:xfrm>
        </p:spPr>
        <p:txBody>
          <a:bodyPr>
            <a:noAutofit/>
          </a:bodyPr>
          <a:lstStyle/>
          <a:p>
            <a:pPr marL="493713" indent="-493713">
              <a:spcBef>
                <a:spcPts val="1800"/>
              </a:spcBef>
            </a:pPr>
            <a:r>
              <a:rPr lang="en-US" sz="2200" b="1" dirty="0"/>
              <a:t>Part 1</a:t>
            </a:r>
            <a:r>
              <a:rPr lang="en-US" sz="2200" dirty="0"/>
              <a:t>: Choosing a Region</a:t>
            </a:r>
          </a:p>
          <a:p>
            <a:pPr marL="493713" indent="-493713">
              <a:spcBef>
                <a:spcPts val="1800"/>
              </a:spcBef>
            </a:pPr>
            <a:r>
              <a:rPr lang="en-US" sz="2200" b="1" dirty="0"/>
              <a:t>Part 2</a:t>
            </a:r>
            <a:r>
              <a:rPr lang="en-US" sz="2200" dirty="0"/>
              <a:t>: Selecting Availability Zones</a:t>
            </a:r>
          </a:p>
          <a:p>
            <a:pPr marL="493713" indent="-493713">
              <a:spcBef>
                <a:spcPts val="1800"/>
              </a:spcBef>
            </a:pPr>
            <a:r>
              <a:rPr lang="en-US" sz="2200" b="1" dirty="0"/>
              <a:t>Part 3</a:t>
            </a:r>
            <a:r>
              <a:rPr lang="en-US" sz="2200" dirty="0"/>
              <a:t>: Virtual Private Cloud (VPC)</a:t>
            </a:r>
          </a:p>
          <a:p>
            <a:pPr marL="493713" indent="-493713">
              <a:spcBef>
                <a:spcPts val="1800"/>
              </a:spcBef>
            </a:pPr>
            <a:r>
              <a:rPr lang="en-US" sz="2200" b="1" dirty="0"/>
              <a:t>Part 4</a:t>
            </a:r>
            <a:r>
              <a:rPr lang="en-US" sz="2200" dirty="0"/>
              <a:t>: Dividing VPCs and Subnets</a:t>
            </a:r>
          </a:p>
          <a:p>
            <a:pPr marL="493713" indent="-493713">
              <a:spcBef>
                <a:spcPts val="1800"/>
              </a:spcBef>
            </a:pPr>
            <a:r>
              <a:rPr lang="en-US" sz="2200" b="1" dirty="0"/>
              <a:t>Part 5: </a:t>
            </a:r>
            <a:r>
              <a:rPr lang="en-US" sz="2200" dirty="0"/>
              <a:t>Default VPCs and Default Subnets</a:t>
            </a:r>
          </a:p>
          <a:p>
            <a:pPr marL="493713" indent="-493713">
              <a:spcBef>
                <a:spcPts val="1800"/>
              </a:spcBef>
            </a:pPr>
            <a:r>
              <a:rPr lang="en-US" sz="2200" b="1" dirty="0"/>
              <a:t>Part 6</a:t>
            </a:r>
            <a:r>
              <a:rPr lang="en-US" sz="2200" dirty="0"/>
              <a:t>: Controlling VPC Traffic</a:t>
            </a:r>
          </a:p>
          <a:p>
            <a:pPr marL="493713" indent="-493713">
              <a:spcBef>
                <a:spcPts val="1800"/>
              </a:spcBef>
            </a:pPr>
            <a:r>
              <a:rPr lang="en-US" sz="2200" b="1" dirty="0"/>
              <a:t>Part 7</a:t>
            </a:r>
            <a:r>
              <a:rPr lang="en-US" sz="2200" dirty="0"/>
              <a:t>: Connecting Multiple VPCs</a:t>
            </a:r>
          </a:p>
          <a:p>
            <a:pPr marL="493713" indent="-493713">
              <a:spcBef>
                <a:spcPts val="1800"/>
              </a:spcBef>
            </a:pPr>
            <a:r>
              <a:rPr lang="en-US" sz="2200" b="1" dirty="0"/>
              <a:t>Part 8</a:t>
            </a:r>
            <a:r>
              <a:rPr lang="en-US" sz="2200" dirty="0"/>
              <a:t>: Integrating On-Premises Components</a:t>
            </a:r>
          </a:p>
          <a:p>
            <a:pPr marL="493713" indent="-493713">
              <a:spcBef>
                <a:spcPts val="1800"/>
              </a:spcBef>
            </a:pPr>
            <a:r>
              <a:rPr lang="en-US" sz="2200" b="1" dirty="0"/>
              <a:t>Part 9</a:t>
            </a:r>
            <a:r>
              <a:rPr lang="en-US" sz="2200" dirty="0"/>
              <a:t>: VPC Best Practices</a:t>
            </a:r>
            <a:endParaRPr lang="en-US" sz="2200" b="1" dirty="0">
              <a:solidFill>
                <a:srgbClr val="0070C0"/>
              </a:solidFill>
            </a:endParaRPr>
          </a:p>
          <a:p>
            <a:pPr marL="493713" indent="-493713">
              <a:spcBef>
                <a:spcPts val="1800"/>
              </a:spcBef>
            </a:pPr>
            <a:r>
              <a:rPr lang="en-US" sz="2200" b="1" dirty="0">
                <a:solidFill>
                  <a:srgbClr val="0070C0"/>
                </a:solidFill>
              </a:rPr>
              <a:t>Exercise: Improve this Architecture </a:t>
            </a:r>
          </a:p>
        </p:txBody>
      </p:sp>
    </p:spTree>
    <p:custDataLst>
      <p:tags r:id="rId1"/>
    </p:custDataLst>
    <p:extLst>
      <p:ext uri="{BB962C8B-B14F-4D97-AF65-F5344CB8AC3E}">
        <p14:creationId xmlns:p14="http://schemas.microsoft.com/office/powerpoint/2010/main" val="258615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54101" cy="779463"/>
          </a:xfrm>
        </p:spPr>
        <p:txBody>
          <a:bodyPr>
            <a:noAutofit/>
          </a:bodyPr>
          <a:lstStyle/>
          <a:p>
            <a:r>
              <a:rPr lang="en-US" sz="3800" dirty="0"/>
              <a:t>Module 3: Designing for High Availability</a:t>
            </a:r>
          </a:p>
        </p:txBody>
      </p:sp>
      <p:sp>
        <p:nvSpPr>
          <p:cNvPr id="3" name="Content Placeholder 2"/>
          <p:cNvSpPr>
            <a:spLocks noGrp="1"/>
          </p:cNvSpPr>
          <p:nvPr>
            <p:ph idx="1"/>
          </p:nvPr>
        </p:nvSpPr>
        <p:spPr/>
        <p:txBody>
          <a:bodyPr>
            <a:noAutofit/>
          </a:bodyPr>
          <a:lstStyle/>
          <a:p>
            <a:pPr>
              <a:spcBef>
                <a:spcPts val="2400"/>
              </a:spcBef>
            </a:pPr>
            <a:r>
              <a:rPr lang="en-US" b="1" dirty="0"/>
              <a:t>Section 1 – High Availability</a:t>
            </a:r>
          </a:p>
          <a:p>
            <a:pPr lvl="1">
              <a:spcBef>
                <a:spcPts val="2400"/>
              </a:spcBef>
            </a:pPr>
            <a:r>
              <a:rPr lang="en-US" b="1" dirty="0"/>
              <a:t>Part 1:</a:t>
            </a:r>
            <a:r>
              <a:rPr lang="en-US" dirty="0"/>
              <a:t> Load Balancing and Fault Tolerance</a:t>
            </a:r>
          </a:p>
          <a:p>
            <a:pPr lvl="1">
              <a:spcBef>
                <a:spcPts val="2400"/>
              </a:spcBef>
            </a:pPr>
            <a:r>
              <a:rPr lang="en-US" b="1" dirty="0">
                <a:solidFill>
                  <a:srgbClr val="0070C0"/>
                </a:solidFill>
              </a:rPr>
              <a:t>Exercise: Improve this Architecture</a:t>
            </a:r>
            <a:endParaRPr lang="en-US" dirty="0"/>
          </a:p>
          <a:p>
            <a:pPr lvl="1">
              <a:spcBef>
                <a:spcPts val="2400"/>
              </a:spcBef>
            </a:pPr>
            <a:r>
              <a:rPr lang="en-US" b="1" dirty="0"/>
              <a:t>Part 2</a:t>
            </a:r>
            <a:r>
              <a:rPr lang="en-US" dirty="0"/>
              <a:t>: High Availability Across Regions</a:t>
            </a:r>
          </a:p>
          <a:p>
            <a:pPr lvl="1">
              <a:spcBef>
                <a:spcPts val="2400"/>
              </a:spcBef>
            </a:pPr>
            <a:r>
              <a:rPr lang="en-US" b="1" dirty="0"/>
              <a:t>Part 3</a:t>
            </a:r>
            <a:r>
              <a:rPr lang="en-US" dirty="0"/>
              <a:t>: Connections Outside of AWS</a:t>
            </a:r>
          </a:p>
          <a:p>
            <a:pPr lvl="1">
              <a:spcBef>
                <a:spcPts val="2400"/>
              </a:spcBef>
            </a:pPr>
            <a:r>
              <a:rPr lang="en-US" b="1" dirty="0">
                <a:solidFill>
                  <a:srgbClr val="0070C0"/>
                </a:solidFill>
              </a:rPr>
              <a:t>Module 3 Lab: Making Your Environment Highly Available</a:t>
            </a:r>
          </a:p>
          <a:p>
            <a:pPr lvl="1">
              <a:spcBef>
                <a:spcPts val="2400"/>
              </a:spcBef>
            </a:pPr>
            <a:r>
              <a:rPr lang="en-US" b="1" dirty="0">
                <a:solidFill>
                  <a:srgbClr val="00B050"/>
                </a:solidFill>
              </a:rPr>
              <a:t>Group Discussion: Forklift an Existing Application onto AWS</a:t>
            </a:r>
            <a:endParaRPr lang="en-US" dirty="0"/>
          </a:p>
        </p:txBody>
      </p:sp>
    </p:spTree>
    <p:custDataLst>
      <p:tags r:id="rId1"/>
    </p:custDataLst>
    <p:extLst>
      <p:ext uri="{BB962C8B-B14F-4D97-AF65-F5344CB8AC3E}">
        <p14:creationId xmlns:p14="http://schemas.microsoft.com/office/powerpoint/2010/main" val="1524927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15986</TotalTime>
  <Words>2936</Words>
  <Application>Microsoft Macintosh PowerPoint</Application>
  <PresentationFormat>Widescreen</PresentationFormat>
  <Paragraphs>197</Paragraphs>
  <Slides>23</Slides>
  <Notes>23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Amazon Ember Light</vt:lpstr>
      <vt:lpstr>Arial</vt:lpstr>
      <vt:lpstr>Calibri</vt:lpstr>
      <vt:lpstr>Helvetica Neue LT Std 65 Medium</vt:lpstr>
      <vt:lpstr>Office Theme</vt:lpstr>
      <vt:lpstr>Image</vt:lpstr>
      <vt:lpstr>Welcome to  Academy Cloud Architecting</vt:lpstr>
      <vt:lpstr>What’s In This Module?</vt:lpstr>
      <vt:lpstr>Prerequisites</vt:lpstr>
      <vt:lpstr>Course Objectives</vt:lpstr>
      <vt:lpstr>Course Overview</vt:lpstr>
      <vt:lpstr>Course Overview, Continued</vt:lpstr>
      <vt:lpstr>Module 1: Course Welcome and Overview</vt:lpstr>
      <vt:lpstr>Module 2: Designing the Network</vt:lpstr>
      <vt:lpstr>Module 3: Designing for High Availability</vt:lpstr>
      <vt:lpstr>Module 4: Designing for High Availability</vt:lpstr>
      <vt:lpstr>Module 5 Details: Automating Your Infrastructure</vt:lpstr>
      <vt:lpstr>Module 6: Decoupling Your Infrastructure</vt:lpstr>
      <vt:lpstr>Module 7: Designing Web-Scale Media</vt:lpstr>
      <vt:lpstr>Module 8 Details: Design Patterns and Sample Architectures</vt:lpstr>
      <vt:lpstr>Module 9: Well-Architected Framework  Pillar 1 – Operational Excellence</vt:lpstr>
      <vt:lpstr>Module 10: Well-Architected Framework  Pillar 2 – Security</vt:lpstr>
      <vt:lpstr>Module 11: Well-Architected Framework  Pillar 3 – Reliability</vt:lpstr>
      <vt:lpstr>Module 12: Well-Architected Framework  Pillar 4 – Performance Efficiency</vt:lpstr>
      <vt:lpstr>Module 13: Well-Architected Framework  Pillar 5 – Cost Optimization</vt:lpstr>
      <vt:lpstr>Module 14 Details: Troubleshooting</vt:lpstr>
      <vt:lpstr>Module 15: Design Patterns and Sample Architectures</vt:lpstr>
      <vt:lpstr>Up Next: Unit 2 – Designing Your Environment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David Mohr</cp:lastModifiedBy>
  <cp:revision>552</cp:revision>
  <cp:lastPrinted>2017-08-03T20:30:13Z</cp:lastPrinted>
  <dcterms:created xsi:type="dcterms:W3CDTF">2017-05-11T23:06:57Z</dcterms:created>
  <dcterms:modified xsi:type="dcterms:W3CDTF">2019-07-24T18:29:49Z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